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slides/slide3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1.xml" ContentType="application/vnd.openxmlformats-officedocument.presentationml.slide+xml"/>
  <Override PartName="/ppt/slides/slide3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20.xml" ContentType="application/vnd.openxmlformats-officedocument.presentationml.slide+xml"/>
  <Override PartName="/ppt/slides/slide10.xml" ContentType="application/vnd.openxmlformats-officedocument.presentationml.slide+xml"/>
  <Override PartName="/ppt/slides/slide22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1.xml" ContentType="application/vnd.openxmlformats-officedocument.presentationml.slide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0.xml" ContentType="application/vnd.openxmlformats-officedocument.presentationml.slide+xml"/>
  <Override PartName="/ppt/slides/slide26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27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  <p:sldMasterId id="2147483680" r:id="rId3"/>
  </p:sldMasterIdLst>
  <p:notesMasterIdLst>
    <p:notesMasterId r:id="rId43"/>
  </p:notesMasterIdLst>
  <p:handoutMasterIdLst>
    <p:handoutMasterId r:id="rId44"/>
  </p:handoutMasterIdLst>
  <p:sldIdLst>
    <p:sldId id="308" r:id="rId4"/>
    <p:sldId id="355" r:id="rId5"/>
    <p:sldId id="372" r:id="rId6"/>
    <p:sldId id="348" r:id="rId7"/>
    <p:sldId id="257" r:id="rId8"/>
    <p:sldId id="259" r:id="rId9"/>
    <p:sldId id="356" r:id="rId10"/>
    <p:sldId id="377" r:id="rId11"/>
    <p:sldId id="392" r:id="rId12"/>
    <p:sldId id="393" r:id="rId13"/>
    <p:sldId id="394" r:id="rId14"/>
    <p:sldId id="395" r:id="rId15"/>
    <p:sldId id="396" r:id="rId16"/>
    <p:sldId id="397" r:id="rId17"/>
    <p:sldId id="398" r:id="rId18"/>
    <p:sldId id="399" r:id="rId19"/>
    <p:sldId id="400" r:id="rId20"/>
    <p:sldId id="401" r:id="rId21"/>
    <p:sldId id="403" r:id="rId22"/>
    <p:sldId id="383" r:id="rId23"/>
    <p:sldId id="384" r:id="rId24"/>
    <p:sldId id="385" r:id="rId25"/>
    <p:sldId id="386" r:id="rId26"/>
    <p:sldId id="387" r:id="rId27"/>
    <p:sldId id="388" r:id="rId28"/>
    <p:sldId id="389" r:id="rId29"/>
    <p:sldId id="390" r:id="rId30"/>
    <p:sldId id="391" r:id="rId31"/>
    <p:sldId id="358" r:id="rId32"/>
    <p:sldId id="349" r:id="rId33"/>
    <p:sldId id="352" r:id="rId34"/>
    <p:sldId id="354" r:id="rId35"/>
    <p:sldId id="327" r:id="rId36"/>
    <p:sldId id="357" r:id="rId37"/>
    <p:sldId id="328" r:id="rId38"/>
    <p:sldId id="329" r:id="rId39"/>
    <p:sldId id="375" r:id="rId40"/>
    <p:sldId id="376" r:id="rId41"/>
    <p:sldId id="332" r:id="rId42"/>
  </p:sldIdLst>
  <p:sldSz cx="6858000" cy="9144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95" autoAdjust="0"/>
    <p:restoredTop sz="86390" autoAdjust="0"/>
  </p:normalViewPr>
  <p:slideViewPr>
    <p:cSldViewPr>
      <p:cViewPr varScale="1">
        <p:scale>
          <a:sx n="70" d="100"/>
          <a:sy n="70" d="100"/>
        </p:scale>
        <p:origin x="2490" y="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heme" Target="theme/theme1.xml"/><Relationship Id="rId50" Type="http://schemas.openxmlformats.org/officeDocument/2006/relationships/customXml" Target="../customXml/item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customXml" Target="../customXml/item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customXml" Target="../customXml/item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203" y="0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E22C2B4-0746-4EC1-AA38-1F58DD199D2A}" type="datetimeFigureOut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203" y="9720673"/>
            <a:ext cx="3079202" cy="512303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768A2731-2631-4ACE-A29D-E5778B5424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1689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4C164BD6-20EE-45DE-B585-7F8A9D2AAF21}" type="datetimeFigureOut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68350"/>
            <a:ext cx="28781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16F1D6EB-5553-480A-A069-B8E01C43F1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9826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B96F0-04E2-479A-BE72-921C6C4B97D8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1987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543A-B60A-4BED-A643-76CED7C7B73E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9597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BC54-80C2-4EFD-A9FF-C09FB0C4B090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5933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4"/>
            <a:ext cx="5829300" cy="332345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900" y="-2956972"/>
            <a:ext cx="42202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0971" y="8892482"/>
            <a:ext cx="576063" cy="151470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432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4"/>
            <a:ext cx="5829300" cy="332345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900" y="-2956972"/>
            <a:ext cx="42202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0971" y="8892482"/>
            <a:ext cx="576063" cy="151470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25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5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2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0969" y="8892481"/>
            <a:ext cx="576063" cy="151470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1" y="118150"/>
            <a:ext cx="1186061" cy="26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385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4"/>
            <a:ext cx="575312" cy="151471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543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4"/>
            <a:ext cx="575312" cy="151471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437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4"/>
            <a:ext cx="575312" cy="151471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555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4"/>
            <a:ext cx="575312" cy="151471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5567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4"/>
            <a:ext cx="575312" cy="151471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366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5BBA3-2D9C-452E-84A5-94D322A707AE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69299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4"/>
            <a:ext cx="575312" cy="151471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4"/>
            <a:ext cx="575312" cy="151471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555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4"/>
            <a:ext cx="575312" cy="151471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734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4"/>
            <a:ext cx="575312" cy="151471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936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4"/>
            <a:ext cx="575312" cy="151471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42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1967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6"/>
            <a:ext cx="575312" cy="151471"/>
          </a:xfrm>
        </p:spPr>
        <p:txBody>
          <a:bodyPr/>
          <a:lstStyle>
            <a:lvl1pPr algn="ctr">
              <a:defRPr sz="941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351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3857"/>
            <a:ext cx="6858000" cy="56645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8503661"/>
            <a:ext cx="1152128" cy="25588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88448" y="1580904"/>
            <a:ext cx="1877364" cy="461626"/>
          </a:xfrm>
          <a:prstGeom prst="rect">
            <a:avLst/>
          </a:prstGeom>
          <a:noFill/>
        </p:spPr>
        <p:txBody>
          <a:bodyPr wrap="none" lIns="91404" tIns="45701" rIns="91404" bIns="45701" rtlCol="0">
            <a:spAutoFit/>
          </a:bodyPr>
          <a:lstStyle/>
          <a:p>
            <a:pPr defTabSz="914044"/>
            <a:r>
              <a:rPr lang="ko-KR" altLang="en-US" sz="2400" b="1" spc="-150" dirty="0">
                <a:solidFill>
                  <a:srgbClr val="A0A2A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한국증권금융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288447" y="1979715"/>
            <a:ext cx="6351346" cy="1323401"/>
          </a:xfrm>
          <a:prstGeom prst="rect">
            <a:avLst/>
          </a:prstGeom>
          <a:noFill/>
        </p:spPr>
        <p:txBody>
          <a:bodyPr wrap="none" lIns="91404" tIns="45701" rIns="91404" bIns="45701" rtlCol="0">
            <a:spAutoFit/>
          </a:bodyPr>
          <a:lstStyle/>
          <a:p>
            <a:pPr defTabSz="914044"/>
            <a:r>
              <a:rPr lang="ko-KR" altLang="en-US" sz="4000" spc="-150" dirty="0">
                <a:solidFill>
                  <a:srgbClr val="A0A2A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증권금융 </a:t>
            </a:r>
            <a:r>
              <a:rPr lang="ko-KR" altLang="en-US" sz="4000" spc="-150" dirty="0" err="1">
                <a:solidFill>
                  <a:srgbClr val="A0A2A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모바일뱅킹</a:t>
            </a:r>
            <a:r>
              <a:rPr lang="ko-KR" altLang="en-US" sz="4000" spc="-150" dirty="0">
                <a:solidFill>
                  <a:srgbClr val="A0A2A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4000" spc="-150" dirty="0">
                <a:solidFill>
                  <a:srgbClr val="A0A2A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PLUS</a:t>
            </a:r>
          </a:p>
          <a:p>
            <a:pPr defTabSz="914044"/>
            <a:r>
              <a:rPr lang="ko-KR" altLang="en-US" sz="4000" spc="-150">
                <a:solidFill>
                  <a:srgbClr val="A0A2A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공통 </a:t>
            </a:r>
            <a:r>
              <a:rPr lang="ko-KR" altLang="en-US" sz="4000" spc="-150" dirty="0" err="1">
                <a:solidFill>
                  <a:srgbClr val="A0A2A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매</a:t>
            </a:r>
            <a:r>
              <a:rPr lang="ko-KR" altLang="en-US" sz="4000" spc="-150">
                <a:solidFill>
                  <a:srgbClr val="A0A2A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뉴얼</a:t>
            </a:r>
            <a:endParaRPr lang="ko-KR" altLang="en-US" sz="4000" spc="-150" dirty="0">
              <a:solidFill>
                <a:srgbClr val="A0A2A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7019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90545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4"/>
          </a:xfrm>
        </p:spPr>
        <p:txBody>
          <a:bodyPr anchor="ctr" anchorCtr="0">
            <a:noAutofit/>
          </a:bodyPr>
          <a:lstStyle>
            <a:lvl1pPr algn="l">
              <a:defRPr sz="2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7899" y="-2956972"/>
            <a:ext cx="42203" cy="6858000"/>
          </a:xfrm>
          <a:prstGeom prst="rect">
            <a:avLst/>
          </a:prstGeom>
        </p:spPr>
      </p:pic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3141343" y="8892485"/>
            <a:ext cx="575312" cy="151471"/>
          </a:xfrm>
        </p:spPr>
        <p:txBody>
          <a:bodyPr/>
          <a:lstStyle>
            <a:lvl1pPr algn="ctr">
              <a:defRPr sz="1000"/>
            </a:lvl1pPr>
          </a:lstStyle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8826011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43" y="118151"/>
            <a:ext cx="1186061" cy="2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6199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6" y="3081869"/>
            <a:ext cx="2257425" cy="8716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2" y="3081869"/>
            <a:ext cx="2257425" cy="8716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20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E726-E67A-40C0-8502-2CC38C7E538A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92846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3" y="2046819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3" indent="0">
              <a:buNone/>
              <a:defRPr sz="2000" b="1"/>
            </a:lvl2pPr>
            <a:lvl3pPr marL="914044" indent="0">
              <a:buNone/>
              <a:defRPr sz="1800" b="1"/>
            </a:lvl3pPr>
            <a:lvl4pPr marL="1371066" indent="0">
              <a:buNone/>
              <a:defRPr sz="1600" b="1"/>
            </a:lvl4pPr>
            <a:lvl5pPr marL="1828089" indent="0">
              <a:buNone/>
              <a:defRPr sz="1600" b="1"/>
            </a:lvl5pPr>
            <a:lvl6pPr marL="2285111" indent="0">
              <a:buNone/>
              <a:defRPr sz="1600" b="1"/>
            </a:lvl6pPr>
            <a:lvl7pPr marL="2742132" indent="0">
              <a:buNone/>
              <a:defRPr sz="1600" b="1"/>
            </a:lvl7pPr>
            <a:lvl8pPr marL="3199155" indent="0">
              <a:buNone/>
              <a:defRPr sz="1600" b="1"/>
            </a:lvl8pPr>
            <a:lvl9pPr marL="3656176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3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2" y="2046819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3" indent="0">
              <a:buNone/>
              <a:defRPr sz="2000" b="1"/>
            </a:lvl2pPr>
            <a:lvl3pPr marL="914044" indent="0">
              <a:buNone/>
              <a:defRPr sz="1800" b="1"/>
            </a:lvl3pPr>
            <a:lvl4pPr marL="1371066" indent="0">
              <a:buNone/>
              <a:defRPr sz="1600" b="1"/>
            </a:lvl4pPr>
            <a:lvl5pPr marL="1828089" indent="0">
              <a:buNone/>
              <a:defRPr sz="1600" b="1"/>
            </a:lvl5pPr>
            <a:lvl6pPr marL="2285111" indent="0">
              <a:buNone/>
              <a:defRPr sz="1600" b="1"/>
            </a:lvl6pPr>
            <a:lvl7pPr marL="2742132" indent="0">
              <a:buNone/>
              <a:defRPr sz="1600" b="1"/>
            </a:lvl7pPr>
            <a:lvl8pPr marL="3199155" indent="0">
              <a:buNone/>
              <a:defRPr sz="1600" b="1"/>
            </a:lvl8pPr>
            <a:lvl9pPr marL="3656176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65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0826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7002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5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92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5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023" indent="0">
              <a:buNone/>
              <a:defRPr sz="1200"/>
            </a:lvl2pPr>
            <a:lvl3pPr marL="914044" indent="0">
              <a:buNone/>
              <a:defRPr sz="1000"/>
            </a:lvl3pPr>
            <a:lvl4pPr marL="1371066" indent="0">
              <a:buNone/>
              <a:defRPr sz="900"/>
            </a:lvl4pPr>
            <a:lvl5pPr marL="1828089" indent="0">
              <a:buNone/>
              <a:defRPr sz="900"/>
            </a:lvl5pPr>
            <a:lvl6pPr marL="2285111" indent="0">
              <a:buNone/>
              <a:defRPr sz="900"/>
            </a:lvl6pPr>
            <a:lvl7pPr marL="2742132" indent="0">
              <a:buNone/>
              <a:defRPr sz="900"/>
            </a:lvl7pPr>
            <a:lvl8pPr marL="3199155" indent="0">
              <a:buNone/>
              <a:defRPr sz="900"/>
            </a:lvl8pPr>
            <a:lvl9pPr marL="3656176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5924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3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023" indent="0">
              <a:buNone/>
              <a:defRPr sz="2800"/>
            </a:lvl2pPr>
            <a:lvl3pPr marL="914044" indent="0">
              <a:buNone/>
              <a:defRPr sz="2400"/>
            </a:lvl3pPr>
            <a:lvl4pPr marL="1371066" indent="0">
              <a:buNone/>
              <a:defRPr sz="2000"/>
            </a:lvl4pPr>
            <a:lvl5pPr marL="1828089" indent="0">
              <a:buNone/>
              <a:defRPr sz="2000"/>
            </a:lvl5pPr>
            <a:lvl6pPr marL="2285111" indent="0">
              <a:buNone/>
              <a:defRPr sz="2000"/>
            </a:lvl6pPr>
            <a:lvl7pPr marL="2742132" indent="0">
              <a:buNone/>
              <a:defRPr sz="2000"/>
            </a:lvl7pPr>
            <a:lvl8pPr marL="3199155" indent="0">
              <a:buNone/>
              <a:defRPr sz="2000"/>
            </a:lvl8pPr>
            <a:lvl9pPr marL="3656176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4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023" indent="0">
              <a:buNone/>
              <a:defRPr sz="1200"/>
            </a:lvl2pPr>
            <a:lvl3pPr marL="914044" indent="0">
              <a:buNone/>
              <a:defRPr sz="1000"/>
            </a:lvl3pPr>
            <a:lvl4pPr marL="1371066" indent="0">
              <a:buNone/>
              <a:defRPr sz="900"/>
            </a:lvl4pPr>
            <a:lvl5pPr marL="1828089" indent="0">
              <a:buNone/>
              <a:defRPr sz="900"/>
            </a:lvl5pPr>
            <a:lvl6pPr marL="2285111" indent="0">
              <a:buNone/>
              <a:defRPr sz="900"/>
            </a:lvl6pPr>
            <a:lvl7pPr marL="2742132" indent="0">
              <a:buNone/>
              <a:defRPr sz="900"/>
            </a:lvl7pPr>
            <a:lvl8pPr marL="3199155" indent="0">
              <a:buNone/>
              <a:defRPr sz="900"/>
            </a:lvl8pPr>
            <a:lvl9pPr marL="3656176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9543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4716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529171"/>
            <a:ext cx="1157288" cy="112691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80" y="529171"/>
            <a:ext cx="3357563" cy="112691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1059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4" y="2840569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0D43-F6D8-45F5-8F8E-E7EA5D632118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2026-04-13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E9C1-8781-48D0-A195-E10FA8C2635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327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2834640"/>
            <a:ext cx="5829300" cy="1920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hlink"/>
                </a:solidFill>
                <a:latin typeface="Adobe Gothic Std B"/>
                <a:cs typeface="Adobe Gothic Std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120640"/>
            <a:ext cx="4800600" cy="2286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4/13/2026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Malgun Gothic"/>
                <a:cs typeface="Malgun Gothic"/>
              </a:defRPr>
            </a:lvl1pPr>
          </a:lstStyle>
          <a:p>
            <a:pPr marL="74295">
              <a:spcBef>
                <a:spcPts val="185"/>
              </a:spcBef>
            </a:pPr>
            <a:fld id="{81D60167-4931-47E6-BA6A-407CBD079E47}" type="slidenum">
              <a:rPr spc="-50" dirty="0"/>
              <a:pPr marL="74295">
                <a:spcBef>
                  <a:spcPts val="185"/>
                </a:spcBef>
              </a:pPr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222057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hlink"/>
                </a:solidFill>
                <a:latin typeface="Adobe Gothic Std B"/>
                <a:cs typeface="Adobe Gothic Std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4/13/2026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Malgun Gothic"/>
                <a:cs typeface="Malgun Gothic"/>
              </a:defRPr>
            </a:lvl1pPr>
          </a:lstStyle>
          <a:p>
            <a:pPr marL="74295">
              <a:spcBef>
                <a:spcPts val="185"/>
              </a:spcBef>
            </a:pPr>
            <a:fld id="{81D60167-4931-47E6-BA6A-407CBD079E47}" type="slidenum">
              <a:rPr spc="-50" dirty="0"/>
              <a:pPr marL="74295">
                <a:spcBef>
                  <a:spcPts val="185"/>
                </a:spcBef>
              </a:pPr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1153097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BA62-3B91-4305-958A-31DF8ABA4649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42769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hlink"/>
                </a:solidFill>
                <a:latin typeface="Adobe Gothic Std B"/>
                <a:cs typeface="Adobe Gothic Std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4/13/2026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Malgun Gothic"/>
                <a:cs typeface="Malgun Gothic"/>
              </a:defRPr>
            </a:lvl1pPr>
          </a:lstStyle>
          <a:p>
            <a:pPr marL="74295">
              <a:spcBef>
                <a:spcPts val="185"/>
              </a:spcBef>
            </a:pPr>
            <a:fld id="{81D60167-4931-47E6-BA6A-407CBD079E47}" type="slidenum">
              <a:rPr spc="-50" dirty="0"/>
              <a:pPr marL="74295">
                <a:spcBef>
                  <a:spcPts val="185"/>
                </a:spcBef>
              </a:pPr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14401288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hlink"/>
                </a:solidFill>
                <a:latin typeface="Adobe Gothic Std B"/>
                <a:cs typeface="Adobe Gothic Std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4/13/2026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Malgun Gothic"/>
                <a:cs typeface="Malgun Gothic"/>
              </a:defRPr>
            </a:lvl1pPr>
          </a:lstStyle>
          <a:p>
            <a:pPr marL="74295">
              <a:spcBef>
                <a:spcPts val="185"/>
              </a:spcBef>
            </a:pPr>
            <a:fld id="{81D60167-4931-47E6-BA6A-407CBD079E47}" type="slidenum">
              <a:rPr spc="-50" dirty="0"/>
              <a:pPr marL="74295">
                <a:spcBef>
                  <a:spcPts val="185"/>
                </a:spcBef>
              </a:pPr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22037218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4/13/2026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Malgun Gothic"/>
                <a:cs typeface="Malgun Gothic"/>
              </a:defRPr>
            </a:lvl1pPr>
          </a:lstStyle>
          <a:p>
            <a:pPr marL="74295">
              <a:spcBef>
                <a:spcPts val="185"/>
              </a:spcBef>
            </a:pPr>
            <a:fld id="{81D60167-4931-47E6-BA6A-407CBD079E47}" type="slidenum">
              <a:rPr spc="-50" dirty="0"/>
              <a:pPr marL="74295">
                <a:spcBef>
                  <a:spcPts val="185"/>
                </a:spcBef>
              </a:pPr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955438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6136-755E-4098-88F0-7DDDA35204A1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0867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4C62D-CD60-44EA-820E-F29C257E0950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742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C8D4-2CEF-4D19-A01D-63100BEB657D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919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287D-395B-4E3B-8D73-1047A65AA87A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409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A8A9-709A-4943-9724-69F191D69F69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460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FF7A8-0C81-49FE-A90E-EF2CF8E06F1E}" type="datetime1">
              <a:rPr lang="ko-KR" altLang="en-US" smtClean="0"/>
              <a:t>2026-04-13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CBAAD-2C6F-4F95-B458-8F4DC69024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3269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4" r:id="rId13"/>
    <p:sldLayoutId id="214748366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95" r:id="rId24"/>
    <p:sldLayoutId id="2147483696" r:id="rId25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04" tIns="45701" rIns="91404" bIns="45701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04" tIns="45701" rIns="91404" bIns="45701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04" tIns="45701" rIns="91404" bIns="4570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44"/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04" tIns="45701" rIns="91404" bIns="4570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44"/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2" y="8475136"/>
            <a:ext cx="1600200" cy="486833"/>
          </a:xfrm>
          <a:prstGeom prst="rect">
            <a:avLst/>
          </a:prstGeom>
        </p:spPr>
        <p:txBody>
          <a:bodyPr vert="horz" lIns="91404" tIns="45701" rIns="91404" bIns="4570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44"/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defTabSz="914044"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52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hf hdr="0" ftr="0" dt="0"/>
  <p:txStyles>
    <p:titleStyle>
      <a:lvl1pPr algn="ctr" defTabSz="914044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67" indent="-342767" algn="l" defTabSz="914044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62" indent="-285639" algn="l" defTabSz="914044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55" indent="-228511" algn="l" defTabSz="914044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76" indent="-228511" algn="l" defTabSz="914044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00" indent="-228511" algn="l" defTabSz="914044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623" indent="-228511" algn="l" defTabSz="914044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44" indent="-228511" algn="l" defTabSz="914044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666" indent="-228511" algn="l" defTabSz="914044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688" indent="-228511" algn="l" defTabSz="914044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044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3" algn="l" defTabSz="914044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44" algn="l" defTabSz="914044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66" algn="l" defTabSz="914044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89" algn="l" defTabSz="914044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11" algn="l" defTabSz="914044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32" algn="l" defTabSz="914044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55" algn="l" defTabSz="914044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76" algn="l" defTabSz="914044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450976"/>
            <a:ext cx="6857999" cy="4220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8826004"/>
            <a:ext cx="6858000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8000" y="0"/>
                </a:lnTo>
              </a:path>
            </a:pathLst>
          </a:custGeom>
          <a:ln w="9525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pPr latinLnBrk="0"/>
            <a:endParaRPr kern="0" smtClean="0">
              <a:solidFill>
                <a:sysClr val="windowText" lastClr="000000"/>
              </a:solidFill>
            </a:endParaRPr>
          </a:p>
        </p:txBody>
      </p:sp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589270" y="118122"/>
            <a:ext cx="1186065" cy="26630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0743" y="1328165"/>
            <a:ext cx="6036513" cy="185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hlink"/>
                </a:solidFill>
                <a:latin typeface="Adobe Gothic Std B"/>
                <a:cs typeface="Adobe Gothic Std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103120"/>
            <a:ext cx="617220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1720" y="8503920"/>
            <a:ext cx="219456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8503920"/>
            <a:ext cx="157734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1D8BD707-D9CF-40AE-B4C6-C98DA3205C09}" type="datetimeFigureOut">
              <a:rPr lang="en-US" kern="0">
                <a:solidFill>
                  <a:prstClr val="black">
                    <a:tint val="75000"/>
                  </a:prstClr>
                </a:solidFill>
              </a:rPr>
              <a:pPr latinLnBrk="0"/>
              <a:t>4/13/2026</a:t>
            </a:fld>
            <a:endParaRPr lang="en-US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320541" y="8868050"/>
            <a:ext cx="229235" cy="23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88888"/>
                </a:solidFill>
                <a:latin typeface="Malgun Gothic"/>
                <a:cs typeface="Malgun Gothic"/>
              </a:defRPr>
            </a:lvl1pPr>
          </a:lstStyle>
          <a:p>
            <a:pPr marL="74295" latinLnBrk="0">
              <a:spcBef>
                <a:spcPts val="185"/>
              </a:spcBef>
            </a:pPr>
            <a:fld id="{81D60167-4931-47E6-BA6A-407CBD079E47}" type="slidenum">
              <a:rPr kern="0" spc="-50" dirty="0"/>
              <a:pPr marL="74295" latinLnBrk="0">
                <a:spcBef>
                  <a:spcPts val="185"/>
                </a:spcBef>
              </a:pPr>
              <a:t>‹#›</a:t>
            </a:fld>
            <a:endParaRPr kern="0" spc="-50" dirty="0"/>
          </a:p>
        </p:txBody>
      </p:sp>
    </p:spTree>
    <p:extLst>
      <p:ext uri="{BB962C8B-B14F-4D97-AF65-F5344CB8AC3E}">
        <p14:creationId xmlns:p14="http://schemas.microsoft.com/office/powerpoint/2010/main" val="555023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2.png"/><Relationship Id="rId4" Type="http://schemas.openxmlformats.org/officeDocument/2006/relationships/image" Target="../media/image81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259632"/>
            <a:ext cx="6858000" cy="19600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z="4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[</a:t>
            </a:r>
            <a:r>
              <a:rPr lang="ko-KR" altLang="en-US" sz="4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증권금융 </a:t>
            </a:r>
            <a:r>
              <a:rPr lang="ko-KR" altLang="en-US" sz="4000" b="1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뱅킹</a:t>
            </a:r>
            <a:r>
              <a:rPr lang="ko-KR" altLang="en-US" sz="4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4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Plus</a:t>
            </a:r>
            <a:r>
              <a:rPr lang="en-US" altLang="ko-KR" sz="4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]</a:t>
            </a:r>
            <a:br>
              <a:rPr lang="en-US" altLang="ko-KR" sz="4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</a:br>
            <a:r>
              <a:rPr lang="ko-KR" altLang="en-US" sz="4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조합원 대출신청 </a:t>
            </a:r>
            <a:r>
              <a:rPr lang="ko-KR" altLang="en-US" sz="4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매뉴얼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962338" y="5868144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&lt;INDEX&gt;</a:t>
            </a:r>
          </a:p>
          <a:p>
            <a:endParaRPr lang="en-US" altLang="ko-KR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ko-KR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회원가입</a:t>
            </a:r>
            <a:endParaRPr lang="en-US" altLang="ko-KR" sz="2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ko-KR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인증수단 발급 및 등록</a:t>
            </a:r>
            <a:endParaRPr lang="en-US" altLang="ko-KR" sz="2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ko-KR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대출신청</a:t>
            </a:r>
            <a:endParaRPr lang="en-US" altLang="ko-KR" sz="2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70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en-US" altLang="ko-KR" dirty="0" smtClean="0"/>
              <a:t>. </a:t>
            </a:r>
            <a:r>
              <a:rPr lang="ko-KR" altLang="en-US" dirty="0"/>
              <a:t>인증수단 발급 및 등록 </a:t>
            </a:r>
            <a:r>
              <a:rPr lang="en-US" altLang="ko-KR" dirty="0"/>
              <a:t>: </a:t>
            </a:r>
            <a:r>
              <a:rPr lang="ko-KR" altLang="en-US" dirty="0" err="1"/>
              <a:t>바이오인증</a:t>
            </a:r>
            <a:endParaRPr lang="ko-KR" altLang="en-US" dirty="0"/>
          </a:p>
        </p:txBody>
      </p:sp>
      <p:sp>
        <p:nvSpPr>
          <p:cNvPr id="14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235845" y="8892485"/>
            <a:ext cx="386308" cy="151471"/>
          </a:xfrm>
        </p:spPr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664" y="857484"/>
            <a:ext cx="1944216" cy="276999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en-US" altLang="ko-KR" sz="1200" dirty="0">
                <a:solidFill>
                  <a:prstClr val="black"/>
                </a:solidFill>
              </a:rPr>
              <a:t>Step01 </a:t>
            </a:r>
            <a:r>
              <a:rPr lang="ko-KR" altLang="en-US" sz="1200" dirty="0">
                <a:solidFill>
                  <a:prstClr val="black"/>
                </a:solidFill>
              </a:rPr>
              <a:t>실명확인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75" y="1222612"/>
            <a:ext cx="2619375" cy="5240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49" y="1248557"/>
            <a:ext cx="2600325" cy="516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439775" y="6804249"/>
            <a:ext cx="6136447" cy="1200318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 marL="228533" indent="-228533">
              <a:lnSpc>
                <a:spcPct val="150000"/>
              </a:lnSpc>
              <a:buFontTx/>
              <a:buAutoNum type="arabicPeriod"/>
            </a:pPr>
            <a:r>
              <a:rPr lang="ko-KR" altLang="en-US" sz="1600" spc="-130" dirty="0">
                <a:solidFill>
                  <a:prstClr val="black"/>
                </a:solidFill>
              </a:rPr>
              <a:t>약관동의 버튼 선택 시 팝업을 통해 상세약관 확인 가능</a:t>
            </a:r>
            <a:endParaRPr lang="en-US" altLang="ko-KR" sz="1600" spc="-130" dirty="0">
              <a:solidFill>
                <a:prstClr val="black"/>
              </a:solidFill>
            </a:endParaRPr>
          </a:p>
          <a:p>
            <a:pPr marL="228533" indent="-228533">
              <a:lnSpc>
                <a:spcPct val="150000"/>
              </a:lnSpc>
              <a:buFontTx/>
              <a:buAutoNum type="arabicPeriod"/>
            </a:pPr>
            <a:r>
              <a:rPr lang="ko-KR" altLang="en-US" sz="1600" spc="-130" dirty="0">
                <a:solidFill>
                  <a:prstClr val="black"/>
                </a:solidFill>
              </a:rPr>
              <a:t>이름</a:t>
            </a:r>
            <a:r>
              <a:rPr lang="en-US" altLang="ko-KR" sz="1600" spc="-130" dirty="0">
                <a:solidFill>
                  <a:prstClr val="black"/>
                </a:solidFill>
              </a:rPr>
              <a:t>, </a:t>
            </a:r>
            <a:r>
              <a:rPr lang="ko-KR" altLang="en-US" sz="1600" spc="-130" dirty="0">
                <a:solidFill>
                  <a:prstClr val="black"/>
                </a:solidFill>
              </a:rPr>
              <a:t>주민번호 입력 후 실명확인 수행 </a:t>
            </a:r>
            <a:endParaRPr lang="en-US" altLang="ko-KR" sz="1600" spc="-130" dirty="0">
              <a:solidFill>
                <a:prstClr val="black"/>
              </a:solidFill>
            </a:endParaRPr>
          </a:p>
          <a:p>
            <a:pPr marL="228533" indent="-228533">
              <a:lnSpc>
                <a:spcPct val="150000"/>
              </a:lnSpc>
              <a:buFontTx/>
              <a:buAutoNum type="arabicPeriod"/>
            </a:pPr>
            <a:r>
              <a:rPr lang="en-US" altLang="ko-KR" sz="1600" spc="-130" dirty="0">
                <a:solidFill>
                  <a:prstClr val="black"/>
                </a:solidFill>
              </a:rPr>
              <a:t>[</a:t>
            </a:r>
            <a:r>
              <a:rPr lang="ko-KR" altLang="en-US" sz="1600" spc="-130" dirty="0">
                <a:solidFill>
                  <a:prstClr val="black"/>
                </a:solidFill>
              </a:rPr>
              <a:t>확인</a:t>
            </a:r>
            <a:r>
              <a:rPr lang="en-US" altLang="ko-KR" sz="1600" spc="-130" dirty="0">
                <a:solidFill>
                  <a:prstClr val="black"/>
                </a:solidFill>
              </a:rPr>
              <a:t>] </a:t>
            </a:r>
            <a:r>
              <a:rPr lang="ko-KR" altLang="en-US" sz="1600" spc="-130" dirty="0">
                <a:solidFill>
                  <a:prstClr val="black"/>
                </a:solidFill>
              </a:rPr>
              <a:t>버튼 선택 시 다음 화면으로 이동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36649" y="2509376"/>
            <a:ext cx="2419912" cy="36746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6" name="꺾인 연결선 15"/>
          <p:cNvCxnSpPr>
            <a:stCxn id="15" idx="3"/>
          </p:cNvCxnSpPr>
          <p:nvPr/>
        </p:nvCxnSpPr>
        <p:spPr>
          <a:xfrm flipV="1">
            <a:off x="2956561" y="2245593"/>
            <a:ext cx="544448" cy="447521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13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인증수단 발급 및 등록 </a:t>
            </a:r>
            <a:r>
              <a:rPr lang="en-US" altLang="ko-KR" dirty="0"/>
              <a:t>: </a:t>
            </a:r>
            <a:r>
              <a:rPr lang="ko-KR" altLang="en-US" dirty="0" err="1"/>
              <a:t>바이오인증</a:t>
            </a:r>
            <a:endParaRPr lang="ko-KR" altLang="en-US" dirty="0"/>
          </a:p>
        </p:txBody>
      </p:sp>
      <p:sp>
        <p:nvSpPr>
          <p:cNvPr id="14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235845" y="8892485"/>
            <a:ext cx="386308" cy="151471"/>
          </a:xfrm>
        </p:spPr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664" y="857484"/>
            <a:ext cx="1944216" cy="276999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en-US" altLang="ko-KR" sz="1200" dirty="0">
                <a:solidFill>
                  <a:prstClr val="black"/>
                </a:solidFill>
              </a:rPr>
              <a:t>Step02 </a:t>
            </a:r>
            <a:r>
              <a:rPr lang="ko-KR" altLang="en-US" sz="1200" dirty="0">
                <a:solidFill>
                  <a:prstClr val="black"/>
                </a:solidFill>
              </a:rPr>
              <a:t>추가본인인증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3" y="1222613"/>
            <a:ext cx="2619375" cy="516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332659" y="6837350"/>
            <a:ext cx="6336704" cy="1200300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 marL="228533" indent="-228533">
              <a:lnSpc>
                <a:spcPct val="150000"/>
              </a:lnSpc>
              <a:buFontTx/>
              <a:buAutoNum type="arabicPeriod"/>
            </a:pPr>
            <a:r>
              <a:rPr lang="ko-KR" altLang="en-US" sz="1600" spc="-130" dirty="0" smtClean="0">
                <a:solidFill>
                  <a:prstClr val="black"/>
                </a:solidFill>
              </a:rPr>
              <a:t>휴대폰본인인증</a:t>
            </a:r>
            <a:r>
              <a:rPr lang="en-US" altLang="ko-KR" sz="1600" spc="-130" dirty="0" smtClean="0">
                <a:solidFill>
                  <a:prstClr val="black"/>
                </a:solidFill>
              </a:rPr>
              <a:t>, </a:t>
            </a:r>
            <a:r>
              <a:rPr lang="ko-KR" altLang="en-US" sz="1600" spc="-130" dirty="0" err="1" smtClean="0">
                <a:solidFill>
                  <a:prstClr val="black"/>
                </a:solidFill>
              </a:rPr>
              <a:t>클라우드</a:t>
            </a:r>
            <a:r>
              <a:rPr lang="ko-KR" altLang="en-US" sz="1600" spc="-130" dirty="0" smtClean="0">
                <a:solidFill>
                  <a:prstClr val="black"/>
                </a:solidFill>
              </a:rPr>
              <a:t> </a:t>
            </a:r>
            <a:r>
              <a:rPr lang="ko-KR" altLang="en-US" sz="1600" spc="-130" dirty="0" err="1" smtClean="0">
                <a:solidFill>
                  <a:prstClr val="black"/>
                </a:solidFill>
              </a:rPr>
              <a:t>공동인증</a:t>
            </a:r>
            <a:r>
              <a:rPr lang="ko-KR" altLang="en-US" sz="1600" spc="-130" dirty="0" smtClean="0">
                <a:solidFill>
                  <a:prstClr val="black"/>
                </a:solidFill>
              </a:rPr>
              <a:t> 또는 공동인증서인증 </a:t>
            </a:r>
            <a:r>
              <a:rPr lang="ko-KR" altLang="en-US" sz="1600" spc="-130" dirty="0">
                <a:solidFill>
                  <a:prstClr val="black"/>
                </a:solidFill>
              </a:rPr>
              <a:t>중 선택하여 추가본인인증 수행</a:t>
            </a:r>
            <a:endParaRPr lang="en-US" altLang="ko-KR" sz="1600" spc="-130" dirty="0">
              <a:solidFill>
                <a:prstClr val="black"/>
              </a:solidFill>
            </a:endParaRPr>
          </a:p>
          <a:p>
            <a:pPr marL="228533" indent="-228533">
              <a:lnSpc>
                <a:spcPct val="150000"/>
              </a:lnSpc>
              <a:buFontTx/>
              <a:buAutoNum type="arabicPeriod"/>
            </a:pPr>
            <a:r>
              <a:rPr lang="en-US" altLang="ko-KR" sz="1600" spc="-130" dirty="0">
                <a:solidFill>
                  <a:prstClr val="black"/>
                </a:solidFill>
              </a:rPr>
              <a:t>[</a:t>
            </a:r>
            <a:r>
              <a:rPr lang="ko-KR" altLang="en-US" sz="1600" spc="-130" dirty="0">
                <a:solidFill>
                  <a:prstClr val="black"/>
                </a:solidFill>
              </a:rPr>
              <a:t>확인</a:t>
            </a:r>
            <a:r>
              <a:rPr lang="en-US" altLang="ko-KR" sz="1600" spc="-130" dirty="0">
                <a:solidFill>
                  <a:prstClr val="black"/>
                </a:solidFill>
              </a:rPr>
              <a:t>] </a:t>
            </a:r>
            <a:r>
              <a:rPr lang="ko-KR" altLang="en-US" sz="1600" spc="-130" dirty="0">
                <a:solidFill>
                  <a:prstClr val="black"/>
                </a:solidFill>
              </a:rPr>
              <a:t>버튼 선택 시 다음 화면으로 이동</a:t>
            </a:r>
          </a:p>
        </p:txBody>
      </p:sp>
      <p:pic>
        <p:nvPicPr>
          <p:cNvPr id="7" name="Picture 2" descr="S:\ITO-SI(클라우드 공동인증서비스 구축)\999.개인폴더\신동우\매뉴얼\스크린샷\Screenshot_20251022_1732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" t="67203" r="2515" b="13106"/>
          <a:stretch/>
        </p:blipFill>
        <p:spPr bwMode="auto">
          <a:xfrm>
            <a:off x="473628" y="3007594"/>
            <a:ext cx="2523324" cy="10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77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460906" y="1222616"/>
            <a:ext cx="4710536" cy="6107695"/>
            <a:chOff x="460904" y="1324496"/>
            <a:chExt cx="5424827" cy="762000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904" y="1324496"/>
              <a:ext cx="2619375" cy="5629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7306" y="1324496"/>
              <a:ext cx="2638425" cy="76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/>
              <a:t>인증수단 발급 및 등록 </a:t>
            </a:r>
            <a:r>
              <a:rPr lang="en-US" altLang="ko-KR" dirty="0"/>
              <a:t>: </a:t>
            </a:r>
            <a:r>
              <a:rPr lang="ko-KR" altLang="en-US" dirty="0" err="1"/>
              <a:t>바이오인증</a:t>
            </a:r>
            <a:endParaRPr lang="ko-KR" altLang="en-US" dirty="0"/>
          </a:p>
        </p:txBody>
      </p:sp>
      <p:sp>
        <p:nvSpPr>
          <p:cNvPr id="14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235845" y="8892485"/>
            <a:ext cx="386308" cy="151471"/>
          </a:xfrm>
        </p:spPr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664" y="857484"/>
            <a:ext cx="1944216" cy="276999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en-US" altLang="ko-KR" sz="1200" dirty="0">
                <a:solidFill>
                  <a:prstClr val="black"/>
                </a:solidFill>
              </a:rPr>
              <a:t>Step03 </a:t>
            </a:r>
            <a:r>
              <a:rPr lang="ko-KR" altLang="en-US" sz="1200" dirty="0">
                <a:solidFill>
                  <a:prstClr val="black"/>
                </a:solidFill>
              </a:rPr>
              <a:t>신분증 사본제출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323098" y="7452320"/>
            <a:ext cx="6418270" cy="1569632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 marL="228533" indent="-228533">
              <a:lnSpc>
                <a:spcPct val="150000"/>
              </a:lnSpc>
              <a:buFontTx/>
              <a:buAutoNum type="arabicPeriod"/>
            </a:pPr>
            <a:r>
              <a:rPr lang="en-US" altLang="ko-KR" sz="1600" spc="-130" dirty="0">
                <a:solidFill>
                  <a:prstClr val="black"/>
                </a:solidFill>
              </a:rPr>
              <a:t>[</a:t>
            </a:r>
            <a:r>
              <a:rPr lang="ko-KR" altLang="en-US" sz="1600" spc="-130" dirty="0">
                <a:solidFill>
                  <a:prstClr val="black"/>
                </a:solidFill>
              </a:rPr>
              <a:t>촬영하기</a:t>
            </a:r>
            <a:r>
              <a:rPr lang="en-US" altLang="ko-KR" sz="1600" spc="-130" dirty="0">
                <a:solidFill>
                  <a:prstClr val="black"/>
                </a:solidFill>
              </a:rPr>
              <a:t>]</a:t>
            </a:r>
            <a:r>
              <a:rPr lang="ko-KR" altLang="en-US" sz="1600" spc="-130" dirty="0">
                <a:solidFill>
                  <a:prstClr val="black"/>
                </a:solidFill>
              </a:rPr>
              <a:t> 버튼으로  신분증 촬영 시 신분증 정보 자동 인식</a:t>
            </a:r>
            <a:endParaRPr lang="en-US" altLang="ko-KR" sz="1600" spc="-130" dirty="0">
              <a:solidFill>
                <a:prstClr val="black"/>
              </a:solidFill>
            </a:endParaRPr>
          </a:p>
          <a:p>
            <a:pPr marL="228533" indent="-228533">
              <a:lnSpc>
                <a:spcPct val="150000"/>
              </a:lnSpc>
              <a:buFontTx/>
              <a:buAutoNum type="arabicPeriod"/>
            </a:pPr>
            <a:r>
              <a:rPr lang="ko-KR" altLang="en-US" sz="1600" spc="-130" dirty="0">
                <a:solidFill>
                  <a:prstClr val="black"/>
                </a:solidFill>
              </a:rPr>
              <a:t>인식된 정보 확인 후 수정이 필요한 경우 직접 수정 또는 다시 촬영 가능</a:t>
            </a:r>
            <a:endParaRPr lang="en-US" altLang="ko-KR" sz="1600" spc="-130" dirty="0">
              <a:solidFill>
                <a:prstClr val="black"/>
              </a:solidFill>
            </a:endParaRPr>
          </a:p>
          <a:p>
            <a:pPr marL="228533" indent="-228533">
              <a:lnSpc>
                <a:spcPct val="150000"/>
              </a:lnSpc>
              <a:buFontTx/>
              <a:buAutoNum type="arabicPeriod"/>
            </a:pPr>
            <a:r>
              <a:rPr lang="en-US" altLang="ko-KR" sz="1600" spc="-130" dirty="0">
                <a:solidFill>
                  <a:prstClr val="black"/>
                </a:solidFill>
              </a:rPr>
              <a:t>[</a:t>
            </a:r>
            <a:r>
              <a:rPr lang="ko-KR" altLang="en-US" sz="1600" spc="-130" dirty="0">
                <a:solidFill>
                  <a:prstClr val="black"/>
                </a:solidFill>
              </a:rPr>
              <a:t>확인</a:t>
            </a:r>
            <a:r>
              <a:rPr lang="en-US" altLang="ko-KR" sz="1600" spc="-130" dirty="0">
                <a:solidFill>
                  <a:prstClr val="black"/>
                </a:solidFill>
              </a:rPr>
              <a:t>] </a:t>
            </a:r>
            <a:r>
              <a:rPr lang="ko-KR" altLang="en-US" sz="1600" spc="-130" dirty="0">
                <a:solidFill>
                  <a:prstClr val="black"/>
                </a:solidFill>
              </a:rPr>
              <a:t>버튼 선택 시 다음 화면으로 이동</a:t>
            </a:r>
            <a:endParaRPr lang="en-US" altLang="ko-KR" sz="1600" spc="-130" dirty="0">
              <a:solidFill>
                <a:prstClr val="black"/>
              </a:solidFill>
            </a:endParaRPr>
          </a:p>
          <a:p>
            <a:pPr marL="228533" indent="-228533">
              <a:lnSpc>
                <a:spcPct val="150000"/>
              </a:lnSpc>
              <a:buFontTx/>
              <a:buAutoNum type="arabicPeriod"/>
            </a:pPr>
            <a:endParaRPr lang="ko-KR" altLang="en-US" sz="1600" spc="-13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92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12" y="1222613"/>
            <a:ext cx="2275200" cy="4531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/>
              <a:t>인증수단 발급 및 등록 </a:t>
            </a:r>
            <a:r>
              <a:rPr lang="en-US" altLang="ko-KR" dirty="0"/>
              <a:t>: </a:t>
            </a:r>
            <a:r>
              <a:rPr lang="ko-KR" altLang="en-US" dirty="0" err="1"/>
              <a:t>바이오인증</a:t>
            </a:r>
            <a:endParaRPr lang="ko-KR" altLang="en-US" dirty="0"/>
          </a:p>
        </p:txBody>
      </p:sp>
      <p:sp>
        <p:nvSpPr>
          <p:cNvPr id="14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235845" y="8892485"/>
            <a:ext cx="386308" cy="151471"/>
          </a:xfrm>
        </p:spPr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664" y="857484"/>
            <a:ext cx="1944216" cy="276999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en-US" altLang="ko-KR" sz="1200" dirty="0">
                <a:solidFill>
                  <a:prstClr val="black"/>
                </a:solidFill>
              </a:rPr>
              <a:t>Step04 </a:t>
            </a:r>
            <a:r>
              <a:rPr lang="ko-KR" altLang="en-US" sz="1200" dirty="0">
                <a:solidFill>
                  <a:prstClr val="black"/>
                </a:solidFill>
              </a:rPr>
              <a:t>계좌인증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332659" y="7163731"/>
            <a:ext cx="6408712" cy="1200329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 marL="228533" indent="-228533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solidFill>
                  <a:prstClr val="black"/>
                </a:solidFill>
              </a:rPr>
              <a:t>본인 명의의 계좌정보로 본인인증</a:t>
            </a:r>
            <a:endParaRPr lang="en-US" altLang="ko-KR" sz="1600" dirty="0">
              <a:solidFill>
                <a:prstClr val="black"/>
              </a:solidFill>
            </a:endParaRPr>
          </a:p>
          <a:p>
            <a:pPr marL="228533" indent="-228533">
              <a:lnSpc>
                <a:spcPct val="150000"/>
              </a:lnSpc>
              <a:buFontTx/>
              <a:buAutoNum type="arabicPeriod"/>
            </a:pPr>
            <a:r>
              <a:rPr lang="en-US" altLang="ko-KR" sz="1600" dirty="0">
                <a:solidFill>
                  <a:prstClr val="black"/>
                </a:solidFill>
              </a:rPr>
              <a:t>[</a:t>
            </a:r>
            <a:r>
              <a:rPr lang="ko-KR" altLang="en-US" sz="1600" dirty="0">
                <a:solidFill>
                  <a:prstClr val="black"/>
                </a:solidFill>
              </a:rPr>
              <a:t>확인</a:t>
            </a:r>
            <a:r>
              <a:rPr lang="en-US" altLang="ko-KR" sz="1600" dirty="0">
                <a:solidFill>
                  <a:prstClr val="black"/>
                </a:solidFill>
              </a:rPr>
              <a:t>] </a:t>
            </a:r>
            <a:r>
              <a:rPr lang="ko-KR" altLang="en-US" sz="1600" dirty="0">
                <a:solidFill>
                  <a:prstClr val="black"/>
                </a:solidFill>
              </a:rPr>
              <a:t>버튼 선택 시 계좌인증 서비스가 호출되며</a:t>
            </a:r>
            <a:r>
              <a:rPr lang="en-US" altLang="ko-KR" sz="1600" dirty="0">
                <a:solidFill>
                  <a:prstClr val="black"/>
                </a:solidFill>
              </a:rPr>
              <a:t>, </a:t>
            </a:r>
            <a:r>
              <a:rPr lang="ko-KR" altLang="en-US" sz="1600" dirty="0">
                <a:solidFill>
                  <a:prstClr val="black"/>
                </a:solidFill>
              </a:rPr>
              <a:t>본인인증 완료 후 다음 화면으로 이동</a:t>
            </a:r>
            <a:endParaRPr lang="en-US" altLang="ko-KR" sz="1600" dirty="0">
              <a:solidFill>
                <a:prstClr val="black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806283" y="5211039"/>
            <a:ext cx="161290" cy="14888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06" rIns="0" bIns="45706" rtlCol="0" anchor="ctr"/>
          <a:lstStyle/>
          <a:p>
            <a:pPr algn="ctr"/>
            <a:r>
              <a:rPr lang="en-US" altLang="ko-KR" sz="900" b="1" dirty="0">
                <a:solidFill>
                  <a:prstClr val="white"/>
                </a:solidFill>
              </a:rPr>
              <a:t>2</a:t>
            </a:r>
            <a:endParaRPr lang="ko-KR" altLang="en-US" sz="900" b="1" dirty="0">
              <a:solidFill>
                <a:prstClr val="white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36650" y="2682784"/>
            <a:ext cx="2069392" cy="36746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2" name="꺾인 연결선 21"/>
          <p:cNvCxnSpPr>
            <a:stCxn id="21" idx="3"/>
          </p:cNvCxnSpPr>
          <p:nvPr/>
        </p:nvCxnSpPr>
        <p:spPr>
          <a:xfrm flipV="1">
            <a:off x="2606040" y="2418996"/>
            <a:ext cx="534928" cy="447520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그림 22">
            <a:extLst>
              <a:ext uri="{FF2B5EF4-FFF2-40B4-BE49-F238E27FC236}">
                <a16:creationId xmlns:a16="http://schemas.microsoft.com/office/drawing/2014/main" id="{6A23F6C2-5C3C-5A99-21BF-432190429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492" y="1222612"/>
            <a:ext cx="2335148" cy="543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1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12" y="1222612"/>
            <a:ext cx="2619375" cy="5169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935" y="1213824"/>
            <a:ext cx="2638425" cy="517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en-US" altLang="ko-KR" dirty="0" smtClean="0"/>
              <a:t>. </a:t>
            </a:r>
            <a:r>
              <a:rPr lang="ko-KR" altLang="en-US" dirty="0"/>
              <a:t>인증수단 발급 및 등록 </a:t>
            </a:r>
            <a:r>
              <a:rPr lang="en-US" altLang="ko-KR" dirty="0"/>
              <a:t>: </a:t>
            </a:r>
            <a:r>
              <a:rPr lang="ko-KR" altLang="en-US" dirty="0" err="1"/>
              <a:t>바이오인증</a:t>
            </a:r>
            <a:endParaRPr lang="ko-KR" altLang="en-US" dirty="0"/>
          </a:p>
        </p:txBody>
      </p:sp>
      <p:sp>
        <p:nvSpPr>
          <p:cNvPr id="14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235845" y="8892485"/>
            <a:ext cx="386308" cy="151471"/>
          </a:xfrm>
        </p:spPr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664" y="857483"/>
            <a:ext cx="1944216" cy="276971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en-US" altLang="ko-KR" sz="1200" dirty="0">
                <a:solidFill>
                  <a:prstClr val="black"/>
                </a:solidFill>
              </a:rPr>
              <a:t>Step05 </a:t>
            </a:r>
            <a:r>
              <a:rPr lang="ko-KR" altLang="en-US" sz="1200" dirty="0">
                <a:solidFill>
                  <a:prstClr val="black"/>
                </a:solidFill>
              </a:rPr>
              <a:t>정보입력 및 완료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460909" y="6919209"/>
            <a:ext cx="6136447" cy="461655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prstClr val="black"/>
                </a:solidFill>
              </a:rPr>
              <a:t>지문 또는 </a:t>
            </a:r>
            <a:r>
              <a:rPr lang="en-US" altLang="ko-KR" sz="1600" dirty="0">
                <a:solidFill>
                  <a:prstClr val="black"/>
                </a:solidFill>
              </a:rPr>
              <a:t>Face ID </a:t>
            </a:r>
            <a:r>
              <a:rPr lang="ko-KR" altLang="en-US" sz="1600" dirty="0">
                <a:solidFill>
                  <a:prstClr val="black"/>
                </a:solidFill>
              </a:rPr>
              <a:t>등록 시 바이오 인증 등록 완료</a:t>
            </a:r>
            <a:endParaRPr lang="en-US" altLang="ko-KR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5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인증수단</a:t>
            </a:r>
            <a:r>
              <a:rPr lang="ko-KR" altLang="en-US" dirty="0"/>
              <a:t> 발급 및 등록 </a:t>
            </a:r>
            <a:r>
              <a:rPr lang="en-US" altLang="ko-KR" dirty="0"/>
              <a:t>: </a:t>
            </a:r>
            <a:r>
              <a:rPr lang="ko-KR" altLang="en-US" dirty="0" err="1" smtClean="0"/>
              <a:t>간편인증</a:t>
            </a:r>
            <a:endParaRPr lang="ko-KR" altLang="en-US" dirty="0"/>
          </a:p>
        </p:txBody>
      </p:sp>
      <p:sp>
        <p:nvSpPr>
          <p:cNvPr id="14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235845" y="8892485"/>
            <a:ext cx="386308" cy="151471"/>
          </a:xfrm>
        </p:spPr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008" y="971600"/>
            <a:ext cx="261937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그룹 9"/>
          <p:cNvGrpSpPr/>
          <p:nvPr/>
        </p:nvGrpSpPr>
        <p:grpSpPr>
          <a:xfrm>
            <a:off x="508530" y="759766"/>
            <a:ext cx="2018618" cy="5946144"/>
            <a:chOff x="350563" y="1317159"/>
            <a:chExt cx="1890332" cy="8149210"/>
          </a:xfrm>
        </p:grpSpPr>
        <p:pic>
          <p:nvPicPr>
            <p:cNvPr id="11" name="그림 10" descr="텍스트, 스크린샷, 소프트웨어, 번호이(가) 표시된 사진&#10;&#10;AI가 생성한 콘텐츠에는 오류가 있을 수 있습니다.">
              <a:extLst>
                <a:ext uri="{FF2B5EF4-FFF2-40B4-BE49-F238E27FC236}">
                  <a16:creationId xmlns:a16="http://schemas.microsoft.com/office/drawing/2014/main" id="{F8812034-55AB-8643-403C-81D64C0BC9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0563" y="1317159"/>
              <a:ext cx="1890332" cy="8133322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2" name="Picture 2" descr="S:\ITO-SI(모바일뱅킹 전용 증권담보대출 개발 및 공통환경 개선)\5000.개인폴더\임성민\97.메뉴얼\이미지\09.인증보안\Screenshot_20250217_16453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637"/>
            <a:stretch/>
          </p:blipFill>
          <p:spPr bwMode="auto">
            <a:xfrm>
              <a:off x="350895" y="4091943"/>
              <a:ext cx="1890000" cy="53744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S:\ITO-SI(모바일뱅킹 전용 증권담보대출 개발 및 공통환경 개선)\5000.개인폴더\임성민\97.메뉴얼\이미지\09.인증보안\Screenshot_20250217_16453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983" t="31205" r="36826" b="59766"/>
            <a:stretch/>
          </p:blipFill>
          <p:spPr bwMode="auto">
            <a:xfrm>
              <a:off x="1292046" y="3238500"/>
              <a:ext cx="287095" cy="6705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직사각형 14"/>
          <p:cNvSpPr/>
          <p:nvPr/>
        </p:nvSpPr>
        <p:spPr>
          <a:xfrm>
            <a:off x="1092793" y="6481982"/>
            <a:ext cx="355533" cy="3435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/>
          <p:cNvCxnSpPr/>
          <p:nvPr/>
        </p:nvCxnSpPr>
        <p:spPr>
          <a:xfrm flipH="1" flipV="1">
            <a:off x="1175968" y="2423543"/>
            <a:ext cx="83175" cy="4024663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598584" y="2062676"/>
            <a:ext cx="1830099" cy="3608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260648" y="6823950"/>
            <a:ext cx="7021676" cy="2039504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 smtClean="0"/>
              <a:t>1. </a:t>
            </a:r>
            <a:r>
              <a:rPr lang="ko-KR" altLang="en-US" sz="1600" dirty="0" smtClean="0"/>
              <a:t>증권금융 </a:t>
            </a:r>
            <a:r>
              <a:rPr lang="ko-KR" altLang="en-US" sz="1600" dirty="0"/>
              <a:t>뱅킹</a:t>
            </a:r>
            <a:r>
              <a:rPr lang="en-US" altLang="ko-KR" sz="1600" dirty="0"/>
              <a:t>Plus </a:t>
            </a:r>
            <a:r>
              <a:rPr lang="ko-KR" altLang="en-US" sz="1600" dirty="0"/>
              <a:t>접속 </a:t>
            </a:r>
            <a:r>
              <a:rPr lang="en-US" altLang="ko-KR" sz="1600" dirty="0"/>
              <a:t>&gt; </a:t>
            </a:r>
            <a:r>
              <a:rPr lang="ko-KR" altLang="en-US" sz="1600" dirty="0"/>
              <a:t>인증</a:t>
            </a:r>
            <a:r>
              <a:rPr lang="en-US" altLang="ko-KR" sz="1600" dirty="0"/>
              <a:t>/</a:t>
            </a:r>
            <a:r>
              <a:rPr lang="ko-KR" altLang="en-US" sz="1600" dirty="0"/>
              <a:t>보안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2. </a:t>
            </a:r>
            <a:r>
              <a:rPr lang="ko-KR" altLang="en-US" sz="1600" dirty="0" smtClean="0"/>
              <a:t>간편비밀번호 </a:t>
            </a:r>
            <a:r>
              <a:rPr lang="en-US" altLang="ko-KR" sz="1600" dirty="0"/>
              <a:t>&gt; </a:t>
            </a:r>
            <a:r>
              <a:rPr lang="ko-KR" altLang="en-US" sz="1600" dirty="0"/>
              <a:t>간편인증 안내 </a:t>
            </a:r>
            <a:endParaRPr lang="en-US" altLang="ko-KR" sz="1600" dirty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3. </a:t>
            </a:r>
            <a:r>
              <a:rPr lang="ko-KR" altLang="en-US" sz="1600" dirty="0" smtClean="0"/>
              <a:t>간편 </a:t>
            </a:r>
            <a:r>
              <a:rPr lang="ko-KR" altLang="en-US" sz="1600" dirty="0"/>
              <a:t>비밀번호 </a:t>
            </a:r>
            <a:r>
              <a:rPr lang="en-US" altLang="ko-KR" sz="1600" dirty="0"/>
              <a:t>or </a:t>
            </a:r>
            <a:r>
              <a:rPr lang="ko-KR" altLang="en-US" sz="1600" dirty="0"/>
              <a:t>패턴인증 등록</a:t>
            </a:r>
            <a:r>
              <a:rPr lang="en-US" altLang="ko-KR" sz="1600" dirty="0"/>
              <a:t>/</a:t>
            </a:r>
            <a:r>
              <a:rPr lang="ko-KR" altLang="en-US" sz="1600" dirty="0"/>
              <a:t>재등록 중 </a:t>
            </a:r>
            <a:r>
              <a:rPr lang="ko-KR" altLang="en-US" sz="1600" dirty="0" err="1"/>
              <a:t>택</a:t>
            </a:r>
            <a:r>
              <a:rPr lang="ko-KR" altLang="en-US" sz="1600" dirty="0"/>
              <a:t> </a:t>
            </a:r>
            <a:r>
              <a:rPr lang="en-US" altLang="ko-KR" sz="1600" dirty="0"/>
              <a:t>1*</a:t>
            </a:r>
          </a:p>
          <a:p>
            <a:pPr>
              <a:lnSpc>
                <a:spcPct val="150000"/>
              </a:lnSpc>
            </a:pPr>
            <a:r>
              <a:rPr lang="en-US" altLang="ko-KR" sz="1600" spc="-130" dirty="0"/>
              <a:t> * </a:t>
            </a:r>
            <a:r>
              <a:rPr lang="ko-KR" altLang="en-US" sz="1600" spc="-130" dirty="0"/>
              <a:t>버튼 선택 시 등록</a:t>
            </a:r>
            <a:r>
              <a:rPr lang="en-US" altLang="ko-KR" sz="1600" spc="-130" dirty="0"/>
              <a:t>/</a:t>
            </a:r>
            <a:r>
              <a:rPr lang="ko-KR" altLang="en-US" sz="1600" spc="-130" dirty="0"/>
              <a:t>재등록 화면으로 이동하여 등록 진행 </a:t>
            </a:r>
            <a:r>
              <a:rPr lang="en-US" altLang="ko-KR" sz="1600" dirty="0"/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600" spc="-130" dirty="0"/>
              <a:t>   (</a:t>
            </a:r>
            <a:r>
              <a:rPr lang="ko-KR" altLang="en-US" sz="1600" spc="-130" dirty="0"/>
              <a:t>이후 진행 과정은 </a:t>
            </a:r>
            <a:r>
              <a:rPr lang="ko-KR" altLang="en-US" sz="1600" spc="-130" dirty="0" err="1"/>
              <a:t>바이오인증</a:t>
            </a:r>
            <a:r>
              <a:rPr lang="ko-KR" altLang="en-US" sz="1600" spc="-130" dirty="0"/>
              <a:t> 방식과 동일</a:t>
            </a:r>
            <a:r>
              <a:rPr lang="en-US" altLang="ko-KR" sz="1600" spc="-130" dirty="0"/>
              <a:t>, </a:t>
            </a:r>
            <a:r>
              <a:rPr lang="ko-KR" altLang="en-US" sz="1600" spc="-130" dirty="0"/>
              <a:t>슬라이드 </a:t>
            </a:r>
            <a:r>
              <a:rPr lang="en-US" altLang="ko-KR" sz="1600" spc="-130" dirty="0"/>
              <a:t>6-10 </a:t>
            </a:r>
            <a:r>
              <a:rPr lang="ko-KR" altLang="en-US" sz="1600" spc="-130" dirty="0"/>
              <a:t>참조</a:t>
            </a:r>
            <a:r>
              <a:rPr lang="en-US" altLang="ko-KR" sz="1600" spc="-130" dirty="0"/>
              <a:t>)</a:t>
            </a:r>
          </a:p>
          <a:p>
            <a:pPr>
              <a:lnSpc>
                <a:spcPct val="150000"/>
              </a:lnSpc>
            </a:pPr>
            <a:endParaRPr lang="en-US" altLang="ko-KR" sz="500" spc="-130" dirty="0"/>
          </a:p>
        </p:txBody>
      </p:sp>
      <p:cxnSp>
        <p:nvCxnSpPr>
          <p:cNvPr id="22" name="직선 화살표 연결선 21"/>
          <p:cNvCxnSpPr/>
          <p:nvPr/>
        </p:nvCxnSpPr>
        <p:spPr>
          <a:xfrm>
            <a:off x="2428681" y="2423546"/>
            <a:ext cx="1072324" cy="1623019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3501228" y="3456793"/>
            <a:ext cx="2619152" cy="11415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32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:\ITO-SI(모바일뱅킹 전용 증권담보대출 개발 및 공통환경 개선)\5000.개인폴더\임성민\97.메뉴얼\이미지\09.인증보안\Screenshot_20250217_1726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041" y="1331640"/>
            <a:ext cx="2620800" cy="52416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인증수단 발급 및 등록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금융인증서</a:t>
            </a:r>
            <a:endParaRPr lang="ko-KR" altLang="en-US" dirty="0"/>
          </a:p>
        </p:txBody>
      </p:sp>
      <p:sp>
        <p:nvSpPr>
          <p:cNvPr id="14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235845" y="8892481"/>
            <a:ext cx="386308" cy="151470"/>
          </a:xfrm>
        </p:spPr>
        <p:txBody>
          <a:bodyPr/>
          <a:lstStyle/>
          <a:p>
            <a:fld id="{35334435-86DE-4485-96AF-46B12DF04611}" type="slidenum">
              <a:rPr lang="ko-KR" altLang="en-US" smtClean="0"/>
              <a:pPr/>
              <a:t>16</a:t>
            </a:fld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823643" y="1003046"/>
            <a:ext cx="2018618" cy="5934551"/>
            <a:chOff x="350895" y="1357554"/>
            <a:chExt cx="1890332" cy="8133322"/>
          </a:xfrm>
        </p:grpSpPr>
        <p:pic>
          <p:nvPicPr>
            <p:cNvPr id="9" name="그림 8" descr="텍스트, 스크린샷, 소프트웨어, 번호이(가) 표시된 사진&#10;&#10;AI가 생성한 콘텐츠에는 오류가 있을 수 있습니다.">
              <a:extLst>
                <a:ext uri="{FF2B5EF4-FFF2-40B4-BE49-F238E27FC236}">
                  <a16:creationId xmlns:a16="http://schemas.microsoft.com/office/drawing/2014/main" id="{F8812034-55AB-8643-403C-81D64C0BC9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0895" y="1357554"/>
              <a:ext cx="1890332" cy="8133322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0" name="Picture 2" descr="S:\ITO-SI(모바일뱅킹 전용 증권담보대출 개발 및 공통환경 개선)\5000.개인폴더\임성민\97.메뉴얼\이미지\09.인증보안\Screenshot_20250217_16453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637"/>
            <a:stretch/>
          </p:blipFill>
          <p:spPr bwMode="auto">
            <a:xfrm>
              <a:off x="350895" y="4091943"/>
              <a:ext cx="1890000" cy="53744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S:\ITO-SI(모바일뱅킹 전용 증권담보대출 개발 및 공통환경 개선)\5000.개인폴더\임성민\97.메뉴얼\이미지\09.인증보안\Screenshot_20250217_16453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983" t="31205" r="36826" b="59766"/>
            <a:stretch/>
          </p:blipFill>
          <p:spPr bwMode="auto">
            <a:xfrm>
              <a:off x="1292046" y="3238500"/>
              <a:ext cx="287095" cy="6705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직사각형 11"/>
          <p:cNvSpPr/>
          <p:nvPr/>
        </p:nvSpPr>
        <p:spPr>
          <a:xfrm>
            <a:off x="1424059" y="6670996"/>
            <a:ext cx="355533" cy="3435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/>
          <p:cNvCxnSpPr>
            <a:stCxn id="12" idx="0"/>
          </p:cNvCxnSpPr>
          <p:nvPr/>
        </p:nvCxnSpPr>
        <p:spPr>
          <a:xfrm flipH="1" flipV="1">
            <a:off x="1560238" y="3455880"/>
            <a:ext cx="41588" cy="3215116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1016121" y="3203848"/>
            <a:ext cx="1692799" cy="2520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/>
          <p:cNvCxnSpPr/>
          <p:nvPr/>
        </p:nvCxnSpPr>
        <p:spPr>
          <a:xfrm>
            <a:off x="2626054" y="3431300"/>
            <a:ext cx="1234994" cy="1679551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278203" y="7034401"/>
            <a:ext cx="7021676" cy="1700758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1. </a:t>
            </a:r>
            <a:r>
              <a:rPr lang="ko-KR" altLang="en-US" dirty="0" smtClean="0"/>
              <a:t>증권금융 </a:t>
            </a:r>
            <a:r>
              <a:rPr lang="ko-KR" altLang="en-US" dirty="0"/>
              <a:t>뱅킹</a:t>
            </a:r>
            <a:r>
              <a:rPr lang="en-US" altLang="ko-KR" dirty="0"/>
              <a:t>Plus </a:t>
            </a:r>
            <a:r>
              <a:rPr lang="ko-KR" altLang="en-US" dirty="0"/>
              <a:t>접속 </a:t>
            </a:r>
            <a:r>
              <a:rPr lang="en-US" altLang="ko-KR" dirty="0"/>
              <a:t>&gt; </a:t>
            </a:r>
            <a:r>
              <a:rPr lang="ko-KR" altLang="en-US" dirty="0"/>
              <a:t>인증</a:t>
            </a:r>
            <a:r>
              <a:rPr lang="en-US" altLang="ko-KR" dirty="0"/>
              <a:t>/</a:t>
            </a:r>
            <a:r>
              <a:rPr lang="ko-KR" altLang="en-US" dirty="0"/>
              <a:t>보안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2. </a:t>
            </a:r>
            <a:r>
              <a:rPr lang="ko-KR" altLang="en-US" dirty="0" err="1" smtClean="0"/>
              <a:t>금융인증서</a:t>
            </a:r>
            <a:r>
              <a:rPr lang="ko-KR" altLang="en-US" dirty="0" smtClean="0"/>
              <a:t> </a:t>
            </a:r>
            <a:r>
              <a:rPr lang="en-US" altLang="ko-KR" dirty="0"/>
              <a:t>&gt; </a:t>
            </a:r>
            <a:r>
              <a:rPr lang="ko-KR" altLang="en-US" dirty="0"/>
              <a:t>금융인증서 안내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3. </a:t>
            </a:r>
            <a:r>
              <a:rPr lang="ko-KR" altLang="en-US" dirty="0" err="1" smtClean="0"/>
              <a:t>타기관금융인증서등록</a:t>
            </a:r>
            <a:r>
              <a:rPr lang="en-US" altLang="ko-KR" dirty="0" smtClean="0"/>
              <a:t>*</a:t>
            </a:r>
            <a:endParaRPr lang="en-US" altLang="ko-KR" spc="-130" dirty="0"/>
          </a:p>
          <a:p>
            <a:pPr>
              <a:lnSpc>
                <a:spcPct val="150000"/>
              </a:lnSpc>
            </a:pPr>
            <a:r>
              <a:rPr lang="en-US" altLang="ko-KR" spc="-130" dirty="0"/>
              <a:t>  * </a:t>
            </a:r>
            <a:r>
              <a:rPr lang="ko-KR" altLang="en-US" spc="-130" dirty="0"/>
              <a:t>버튼 선택 시 화면 이동하여 등록 진행 </a:t>
            </a:r>
          </a:p>
        </p:txBody>
      </p:sp>
    </p:spTree>
    <p:extLst>
      <p:ext uri="{BB962C8B-B14F-4D97-AF65-F5344CB8AC3E}">
        <p14:creationId xmlns:p14="http://schemas.microsoft.com/office/powerpoint/2010/main" val="39306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인증수단 발급 및 등록 </a:t>
            </a:r>
            <a:r>
              <a:rPr lang="en-US" altLang="ko-KR" dirty="0"/>
              <a:t>: </a:t>
            </a:r>
            <a:r>
              <a:rPr lang="ko-KR" altLang="en-US" dirty="0"/>
              <a:t>금융인증서</a:t>
            </a:r>
          </a:p>
        </p:txBody>
      </p:sp>
      <p:sp>
        <p:nvSpPr>
          <p:cNvPr id="14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235845" y="8892481"/>
            <a:ext cx="386308" cy="151470"/>
          </a:xfrm>
        </p:spPr>
        <p:txBody>
          <a:bodyPr/>
          <a:lstStyle/>
          <a:p>
            <a:fld id="{35334435-86DE-4485-96AF-46B12DF04611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04664" y="857483"/>
            <a:ext cx="1944216" cy="276999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en-US" altLang="ko-KR" sz="1200" dirty="0"/>
              <a:t>Step01 </a:t>
            </a:r>
            <a:r>
              <a:rPr lang="ko-KR" altLang="en-US" sz="1200" dirty="0"/>
              <a:t>본인확인</a:t>
            </a: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41"/>
          <a:stretch/>
        </p:blipFill>
        <p:spPr>
          <a:xfrm>
            <a:off x="476905" y="1447962"/>
            <a:ext cx="2620800" cy="472858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66438" y="6588224"/>
            <a:ext cx="6480490" cy="1439148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marL="228533" indent="-228533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n-US" altLang="ko-KR" dirty="0"/>
              <a:t>(</a:t>
            </a:r>
            <a:r>
              <a:rPr lang="ko-KR" altLang="en-US" dirty="0"/>
              <a:t>로그인</a:t>
            </a:r>
            <a:r>
              <a:rPr lang="en-US" altLang="ko-KR" dirty="0"/>
              <a:t>) </a:t>
            </a:r>
            <a:r>
              <a:rPr lang="ko-KR" altLang="en-US" dirty="0"/>
              <a:t>아이디 자동으로 </a:t>
            </a:r>
            <a:r>
              <a:rPr lang="ko-KR" altLang="en-US" dirty="0" err="1"/>
              <a:t>셋팅</a:t>
            </a:r>
            <a:r>
              <a:rPr lang="en-US" altLang="ko-KR" dirty="0"/>
              <a:t> (</a:t>
            </a:r>
            <a:r>
              <a:rPr lang="ko-KR" altLang="en-US" dirty="0" err="1"/>
              <a:t>비로그인</a:t>
            </a:r>
            <a:r>
              <a:rPr lang="ko-KR" altLang="en-US" dirty="0"/>
              <a:t> 시</a:t>
            </a:r>
            <a:r>
              <a:rPr lang="en-US" altLang="ko-KR" dirty="0"/>
              <a:t>)</a:t>
            </a:r>
            <a:r>
              <a:rPr lang="ko-KR" altLang="en-US" dirty="0"/>
              <a:t>아이디 입력</a:t>
            </a:r>
            <a:endParaRPr lang="en-US" altLang="ko-KR" dirty="0"/>
          </a:p>
          <a:p>
            <a:pPr marL="228533" indent="-228533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ko-KR" altLang="en-US" dirty="0" err="1"/>
              <a:t>인터넷뱅킹</a:t>
            </a:r>
            <a:r>
              <a:rPr lang="ko-KR" altLang="en-US" dirty="0"/>
              <a:t> 비밀번호</a:t>
            </a:r>
            <a:r>
              <a:rPr lang="en-US" altLang="ko-KR" dirty="0"/>
              <a:t>, </a:t>
            </a:r>
            <a:r>
              <a:rPr lang="ko-KR" altLang="en-US" dirty="0"/>
              <a:t>주민번호 입력</a:t>
            </a:r>
            <a:endParaRPr lang="en-US" altLang="ko-KR" dirty="0"/>
          </a:p>
          <a:p>
            <a:pPr marL="228533" indent="-228533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ko-KR" altLang="en-US" dirty="0"/>
              <a:t>확인버튼 선택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1542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인증수단 발급 및 등록 </a:t>
            </a:r>
            <a:r>
              <a:rPr lang="en-US" altLang="ko-KR" dirty="0"/>
              <a:t>: </a:t>
            </a:r>
            <a:r>
              <a:rPr lang="ko-KR" altLang="en-US" dirty="0"/>
              <a:t>금융인증서</a:t>
            </a:r>
          </a:p>
        </p:txBody>
      </p:sp>
      <p:sp>
        <p:nvSpPr>
          <p:cNvPr id="14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235845" y="8892481"/>
            <a:ext cx="386308" cy="151470"/>
          </a:xfrm>
        </p:spPr>
        <p:txBody>
          <a:bodyPr/>
          <a:lstStyle/>
          <a:p>
            <a:fld id="{35334435-86DE-4485-96AF-46B12DF04611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04664" y="857483"/>
            <a:ext cx="1944216" cy="276999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en-US" altLang="ko-KR" sz="1200" dirty="0"/>
              <a:t>Step02 </a:t>
            </a:r>
            <a:r>
              <a:rPr lang="ko-KR" altLang="en-US" sz="1200" dirty="0"/>
              <a:t>비밀번호 입력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116632" y="1134480"/>
            <a:ext cx="3539918" cy="7337250"/>
            <a:chOff x="116632" y="1134480"/>
            <a:chExt cx="3539918" cy="7337250"/>
          </a:xfrm>
        </p:grpSpPr>
        <p:pic>
          <p:nvPicPr>
            <p:cNvPr id="1026" name="Picture 2" descr="S:\개인 폴더\우리사주2024\금융인증서 캡쳐본(예수금,OTP X) (2)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62" b="6835"/>
            <a:stretch/>
          </p:blipFill>
          <p:spPr bwMode="auto">
            <a:xfrm>
              <a:off x="116632" y="1134480"/>
              <a:ext cx="3539918" cy="6695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직사각형 11"/>
            <p:cNvSpPr/>
            <p:nvPr/>
          </p:nvSpPr>
          <p:spPr>
            <a:xfrm>
              <a:off x="188640" y="2699792"/>
              <a:ext cx="3168352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60648" y="3758952"/>
              <a:ext cx="3168352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60648" y="6135216"/>
              <a:ext cx="3168352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268760" y="7164288"/>
              <a:ext cx="1080120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632" y="7668344"/>
              <a:ext cx="3539918" cy="803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3630629" y="3419872"/>
            <a:ext cx="3942117" cy="1752824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ko-KR" sz="1600" dirty="0"/>
              <a:t>1. </a:t>
            </a:r>
            <a:r>
              <a:rPr lang="ko-KR" altLang="en-US" sz="1600" dirty="0"/>
              <a:t>본인확인 추가인증 </a:t>
            </a:r>
            <a:endParaRPr lang="en-US" altLang="ko-KR" sz="1600" dirty="0"/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ko-KR" sz="1600" dirty="0"/>
              <a:t>2. </a:t>
            </a:r>
            <a:r>
              <a:rPr lang="ko-KR" altLang="en-US" sz="1600" dirty="0"/>
              <a:t>보안매체 </a:t>
            </a:r>
            <a:r>
              <a:rPr lang="ko-KR" altLang="en-US" sz="1600" dirty="0" err="1"/>
              <a:t>미소지고객</a:t>
            </a:r>
            <a:r>
              <a:rPr lang="ko-KR" altLang="en-US" sz="1600" dirty="0"/>
              <a:t> 인증 진행 </a:t>
            </a:r>
            <a:endParaRPr lang="en-US" altLang="ko-KR" sz="1600" dirty="0"/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ko-KR" sz="1600" dirty="0"/>
              <a:t> (</a:t>
            </a:r>
            <a:r>
              <a:rPr lang="ko-KR" altLang="en-US" sz="1600" dirty="0"/>
              <a:t>주민등록번호</a:t>
            </a:r>
            <a:r>
              <a:rPr lang="en-US" altLang="ko-KR" sz="1600" dirty="0"/>
              <a:t>, </a:t>
            </a:r>
            <a:r>
              <a:rPr lang="ko-KR" altLang="en-US" sz="1600" dirty="0"/>
              <a:t>휴대폰번호 입력</a:t>
            </a:r>
            <a:r>
              <a:rPr lang="en-US" altLang="ko-KR" sz="1600" dirty="0"/>
              <a:t>)</a:t>
            </a: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ko-KR" sz="1600" dirty="0"/>
              <a:t>3. ‘</a:t>
            </a:r>
            <a:r>
              <a:rPr lang="ko-KR" altLang="en-US" sz="1600" dirty="0"/>
              <a:t>확인</a:t>
            </a:r>
            <a:r>
              <a:rPr lang="en-US" altLang="ko-KR" sz="1600" dirty="0"/>
              <a:t>’</a:t>
            </a:r>
            <a:r>
              <a:rPr lang="ko-KR" altLang="en-US" sz="1600" dirty="0"/>
              <a:t>버튼  </a:t>
            </a:r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37558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5"/>
          <a:stretch/>
        </p:blipFill>
        <p:spPr>
          <a:xfrm>
            <a:off x="644739" y="1431675"/>
            <a:ext cx="2014803" cy="402429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인증수단 발급 및 등록 </a:t>
            </a:r>
            <a:r>
              <a:rPr lang="en-US" altLang="ko-KR" dirty="0"/>
              <a:t>: </a:t>
            </a:r>
            <a:r>
              <a:rPr lang="ko-KR" altLang="en-US" dirty="0"/>
              <a:t>금융인증서</a:t>
            </a:r>
          </a:p>
        </p:txBody>
      </p:sp>
      <p:sp>
        <p:nvSpPr>
          <p:cNvPr id="14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247009" y="8892481"/>
            <a:ext cx="363980" cy="151470"/>
          </a:xfrm>
        </p:spPr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7449" y="6098978"/>
            <a:ext cx="4070761" cy="563712"/>
          </a:xfrm>
          <a:prstGeom prst="rect">
            <a:avLst/>
          </a:prstGeom>
          <a:noFill/>
        </p:spPr>
        <p:txBody>
          <a:bodyPr wrap="square" lIns="89125" tIns="44561" rIns="89125" bIns="44561" rtlCol="0">
            <a:spAutoFit/>
          </a:bodyPr>
          <a:lstStyle/>
          <a:p>
            <a:pPr defTabSz="891248">
              <a:spcBef>
                <a:spcPts val="292"/>
              </a:spcBef>
              <a:spcAft>
                <a:spcPts val="292"/>
              </a:spcAft>
            </a:pPr>
            <a:r>
              <a:rPr lang="ko-KR" altLang="en-US" sz="1539" dirty="0">
                <a:solidFill>
                  <a:prstClr val="black"/>
                </a:solidFill>
                <a:latin typeface="맑은 고딕"/>
                <a:ea typeface="맑은 고딕"/>
              </a:rPr>
              <a:t>금융인증서 등록 버튼 선택하여 진행</a:t>
            </a:r>
            <a:r>
              <a:rPr lang="en-US" altLang="ko-KR" sz="1539" dirty="0">
                <a:solidFill>
                  <a:prstClr val="black"/>
                </a:solidFill>
                <a:latin typeface="맑은 고딕"/>
                <a:ea typeface="맑은 고딕"/>
              </a:rPr>
              <a:t/>
            </a:r>
            <a:br>
              <a:rPr lang="en-US" altLang="ko-KR" sz="1539" dirty="0">
                <a:solidFill>
                  <a:prstClr val="black"/>
                </a:solidFill>
                <a:latin typeface="맑은 고딕"/>
                <a:ea typeface="맑은 고딕"/>
              </a:rPr>
            </a:br>
            <a:r>
              <a:rPr lang="ko-KR" altLang="en-US" sz="1539" dirty="0">
                <a:solidFill>
                  <a:prstClr val="black"/>
                </a:solidFill>
                <a:latin typeface="맑은 고딕"/>
                <a:ea typeface="맑은 고딕"/>
              </a:rPr>
              <a:t>등록 완료 화면 확인 필요  </a:t>
            </a:r>
            <a:endParaRPr lang="en-US" altLang="ko-KR" sz="1539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886236" y="1431675"/>
            <a:ext cx="2886688" cy="2658526"/>
            <a:chOff x="2852936" y="1550980"/>
            <a:chExt cx="4472528" cy="4204361"/>
          </a:xfrm>
        </p:grpSpPr>
        <p:pic>
          <p:nvPicPr>
            <p:cNvPr id="16" name="그림 1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57"/>
            <a:stretch/>
          </p:blipFill>
          <p:spPr>
            <a:xfrm>
              <a:off x="2852936" y="1550980"/>
              <a:ext cx="2137438" cy="4204361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20" name="그림 1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73"/>
            <a:stretch/>
          </p:blipFill>
          <p:spPr>
            <a:xfrm>
              <a:off x="5187064" y="1563018"/>
              <a:ext cx="2138400" cy="4192323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</p:grpSp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79"/>
          <a:stretch/>
        </p:blipFill>
        <p:spPr>
          <a:xfrm>
            <a:off x="646951" y="5802590"/>
            <a:ext cx="2014803" cy="246452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3" name="직사각형 12"/>
          <p:cNvSpPr/>
          <p:nvPr/>
        </p:nvSpPr>
        <p:spPr>
          <a:xfrm>
            <a:off x="1652146" y="2760938"/>
            <a:ext cx="1030553" cy="4429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125" tIns="44561" rIns="89125" bIns="44561" rtlCol="0" anchor="ctr"/>
          <a:lstStyle/>
          <a:p>
            <a:pPr algn="ctr" defTabSz="891248"/>
            <a:endParaRPr lang="ko-KR" altLang="en-US" sz="1539">
              <a:solidFill>
                <a:prstClr val="white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818392" y="1338432"/>
            <a:ext cx="3341227" cy="28735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125" tIns="44561" rIns="89125" bIns="44561" rtlCol="0" anchor="ctr"/>
          <a:lstStyle/>
          <a:p>
            <a:pPr algn="ctr" defTabSz="891248"/>
            <a:endParaRPr lang="ko-KR" altLang="en-US" sz="1539">
              <a:solidFill>
                <a:prstClr val="white"/>
              </a:solidFill>
            </a:endParaRPr>
          </a:p>
        </p:txBody>
      </p:sp>
      <p:cxnSp>
        <p:nvCxnSpPr>
          <p:cNvPr id="17" name="직선 화살표 연결선 16"/>
          <p:cNvCxnSpPr/>
          <p:nvPr/>
        </p:nvCxnSpPr>
        <p:spPr>
          <a:xfrm>
            <a:off x="2343467" y="3203848"/>
            <a:ext cx="474922" cy="576064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 flipH="1">
            <a:off x="2682695" y="4211965"/>
            <a:ext cx="438394" cy="2232249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4375" y="919212"/>
            <a:ext cx="5603281" cy="421172"/>
          </a:xfrm>
          <a:prstGeom prst="rect">
            <a:avLst/>
          </a:prstGeom>
          <a:noFill/>
        </p:spPr>
        <p:txBody>
          <a:bodyPr wrap="square" lIns="78137" tIns="39068" rIns="78137" bIns="39068" rtlCol="0">
            <a:spAutoFit/>
          </a:bodyPr>
          <a:lstStyle/>
          <a:p>
            <a:pPr defTabSz="781371"/>
            <a:r>
              <a:rPr lang="en-US" altLang="ko-KR" sz="1112" dirty="0">
                <a:solidFill>
                  <a:prstClr val="black"/>
                </a:solidFill>
                <a:latin typeface="+mj-lt"/>
              </a:rPr>
              <a:t>Step03 </a:t>
            </a:r>
            <a:r>
              <a:rPr lang="ko-KR" altLang="en-US" sz="1112" dirty="0">
                <a:solidFill>
                  <a:prstClr val="black"/>
                </a:solidFill>
                <a:latin typeface="+mj-lt"/>
              </a:rPr>
              <a:t>금융인증서 등록   → </a:t>
            </a:r>
            <a:r>
              <a:rPr lang="en-US" altLang="ko-KR" sz="1112" dirty="0">
                <a:solidFill>
                  <a:prstClr val="black"/>
                </a:solidFill>
                <a:latin typeface="+mj-lt"/>
              </a:rPr>
              <a:t>Step04 </a:t>
            </a:r>
            <a:r>
              <a:rPr lang="ko-KR" altLang="en-US" sz="1112" dirty="0">
                <a:solidFill>
                  <a:prstClr val="black"/>
                </a:solidFill>
                <a:latin typeface="+mj-lt"/>
              </a:rPr>
              <a:t>본인인증 및 인증서 선택 → </a:t>
            </a:r>
            <a:r>
              <a:rPr lang="en-US" altLang="ko-KR" sz="1112" dirty="0">
                <a:solidFill>
                  <a:prstClr val="black"/>
                </a:solidFill>
                <a:latin typeface="+mj-lt"/>
              </a:rPr>
              <a:t>Step05 </a:t>
            </a:r>
            <a:r>
              <a:rPr lang="ko-KR" altLang="en-US" sz="1112" dirty="0">
                <a:solidFill>
                  <a:prstClr val="black"/>
                </a:solidFill>
                <a:latin typeface="+mj-lt"/>
              </a:rPr>
              <a:t>등록완료</a:t>
            </a:r>
          </a:p>
          <a:p>
            <a:pPr defTabSz="781371"/>
            <a:endParaRPr lang="ko-KR" altLang="en-US" sz="1112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527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259632"/>
            <a:ext cx="6858000" cy="19600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z="4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4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회원가입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08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:\ITO-SI(클라우드 공동인증서비스 구축)\999.개인폴더\신동우\매뉴얼\스크린샷\Screenshot_20251016_15295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3" b="5439"/>
          <a:stretch/>
        </p:blipFill>
        <p:spPr bwMode="auto">
          <a:xfrm>
            <a:off x="676427" y="1108541"/>
            <a:ext cx="2392615" cy="531644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S:\ITO-SI(클라우드 공동인증서비스 구축)\999.개인폴더\신동우\매뉴얼\스크린샷\Screenshot_20251016_15283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2" b="5440"/>
          <a:stretch/>
        </p:blipFill>
        <p:spPr bwMode="auto">
          <a:xfrm>
            <a:off x="3356992" y="1108541"/>
            <a:ext cx="2392615" cy="531644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20</a:t>
            </a:fld>
            <a:endParaRPr lang="ko-KR" altLang="en-US"/>
          </a:p>
        </p:txBody>
      </p:sp>
      <p:sp>
        <p:nvSpPr>
          <p:cNvPr id="95" name="TextBox 94"/>
          <p:cNvSpPr txBox="1"/>
          <p:nvPr/>
        </p:nvSpPr>
        <p:spPr>
          <a:xfrm>
            <a:off x="668882" y="823562"/>
            <a:ext cx="1035027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sz="1108" b="1" spc="-92" dirty="0" smtClean="0">
                <a:latin typeface="+mn-ea"/>
              </a:rPr>
              <a:t>1. [</a:t>
            </a:r>
            <a:r>
              <a:rPr lang="ko-KR" altLang="en-US" sz="1108" b="1" spc="-92" dirty="0">
                <a:latin typeface="+mn-ea"/>
              </a:rPr>
              <a:t>인증보안</a:t>
            </a:r>
            <a:r>
              <a:rPr lang="en-US" altLang="ko-KR" sz="1108" b="1" spc="-92" dirty="0">
                <a:latin typeface="+mn-ea"/>
              </a:rPr>
              <a:t>] </a:t>
            </a:r>
            <a:r>
              <a:rPr lang="ko-KR" altLang="en-US" sz="1108" b="1" spc="-92" dirty="0">
                <a:latin typeface="+mn-ea"/>
              </a:rPr>
              <a:t>선택</a:t>
            </a:r>
            <a:endParaRPr lang="en-US" altLang="ko-KR" sz="1108" b="1" spc="-92" dirty="0">
              <a:latin typeface="+mn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342960" y="6023305"/>
            <a:ext cx="454072" cy="3960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62"/>
          </a:p>
        </p:txBody>
      </p:sp>
      <p:sp>
        <p:nvSpPr>
          <p:cNvPr id="49" name="TextBox 48"/>
          <p:cNvSpPr txBox="1"/>
          <p:nvPr/>
        </p:nvSpPr>
        <p:spPr>
          <a:xfrm>
            <a:off x="3355596" y="829923"/>
            <a:ext cx="1648272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sz="1108" b="1" spc="-92" dirty="0" smtClean="0">
                <a:latin typeface="+mn-ea"/>
              </a:rPr>
              <a:t>2. </a:t>
            </a:r>
            <a:r>
              <a:rPr lang="ko-KR" altLang="en-US" sz="1108" b="1" spc="-92" dirty="0" err="1" smtClean="0">
                <a:latin typeface="+mn-ea"/>
              </a:rPr>
              <a:t>클라우드</a:t>
            </a:r>
            <a:r>
              <a:rPr lang="ko-KR" altLang="en-US" sz="1108" b="1" spc="-92" dirty="0" smtClean="0">
                <a:latin typeface="+mn-ea"/>
              </a:rPr>
              <a:t> </a:t>
            </a:r>
            <a:r>
              <a:rPr lang="ko-KR" altLang="en-US" sz="1108" b="1" spc="-92" dirty="0">
                <a:latin typeface="+mn-ea"/>
              </a:rPr>
              <a:t>공동인증서 선택</a:t>
            </a:r>
            <a:endParaRPr lang="en-US" altLang="ko-KR" sz="1108" b="1" spc="-92" dirty="0">
              <a:latin typeface="+mn-ea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3488007" y="2705801"/>
            <a:ext cx="2127005" cy="22125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62"/>
          </a:p>
        </p:txBody>
      </p:sp>
      <p:cxnSp>
        <p:nvCxnSpPr>
          <p:cNvPr id="15" name="꺾인 연결선 14"/>
          <p:cNvCxnSpPr>
            <a:stCxn id="8" idx="0"/>
            <a:endCxn id="2051" idx="1"/>
          </p:cNvCxnSpPr>
          <p:nvPr/>
        </p:nvCxnSpPr>
        <p:spPr>
          <a:xfrm rot="5400000" flipH="1" flipV="1">
            <a:off x="1335224" y="4001536"/>
            <a:ext cx="2256541" cy="1786996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/>
          <p:cNvSpPr/>
          <p:nvPr/>
        </p:nvSpPr>
        <p:spPr>
          <a:xfrm>
            <a:off x="3584690" y="3512130"/>
            <a:ext cx="1933640" cy="248941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62"/>
          </a:p>
        </p:txBody>
      </p:sp>
      <p:sp>
        <p:nvSpPr>
          <p:cNvPr id="16" name="제목 1"/>
          <p:cNvSpPr txBox="1">
            <a:spLocks/>
          </p:cNvSpPr>
          <p:nvPr/>
        </p:nvSpPr>
        <p:spPr>
          <a:xfrm>
            <a:off x="9947" y="58088"/>
            <a:ext cx="5829300" cy="332344"/>
          </a:xfrm>
          <a:prstGeom prst="rect">
            <a:avLst/>
          </a:prstGeom>
        </p:spPr>
        <p:txBody>
          <a:bodyPr vert="horz" lIns="91413" tIns="45706" rIns="91413" bIns="45706" rtlCol="0" anchor="ctr" anchorCtr="0">
            <a:noAutofit/>
          </a:bodyPr>
          <a:lstStyle>
            <a:lvl1pPr algn="l" defTabSz="914133" rtl="0" eaLnBrk="1" latinLnBrk="1" hangingPunct="1">
              <a:spcBef>
                <a:spcPct val="0"/>
              </a:spcBef>
              <a:buNone/>
              <a:defRPr sz="2000" b="1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 smtClean="0"/>
              <a:t>2. </a:t>
            </a:r>
            <a:r>
              <a:rPr lang="ko-KR" altLang="en-US" dirty="0" err="1" smtClean="0"/>
              <a:t>인증수단</a:t>
            </a:r>
            <a:r>
              <a:rPr lang="ko-KR" altLang="en-US" dirty="0" smtClean="0"/>
              <a:t> 발급 및 등록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클라우드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공동인증서</a:t>
            </a:r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242932" y="6797995"/>
            <a:ext cx="6947445" cy="1481852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 smtClean="0"/>
              <a:t>1. </a:t>
            </a:r>
            <a:r>
              <a:rPr lang="ko-KR" altLang="en-US" sz="1600" dirty="0" smtClean="0"/>
              <a:t>증권금융 </a:t>
            </a:r>
            <a:r>
              <a:rPr lang="ko-KR" altLang="en-US" sz="1600" dirty="0"/>
              <a:t>뱅킹</a:t>
            </a:r>
            <a:r>
              <a:rPr lang="en-US" altLang="ko-KR" sz="1600" dirty="0"/>
              <a:t>Plus </a:t>
            </a:r>
            <a:r>
              <a:rPr lang="ko-KR" altLang="en-US" sz="1600" dirty="0" smtClean="0"/>
              <a:t>접속</a:t>
            </a:r>
            <a:r>
              <a:rPr lang="en-US" altLang="ko-KR" sz="1600" dirty="0"/>
              <a:t> </a:t>
            </a:r>
            <a:r>
              <a:rPr lang="en-US" altLang="ko-KR" sz="1600" dirty="0" smtClean="0"/>
              <a:t>&gt; </a:t>
            </a:r>
            <a:r>
              <a:rPr lang="ko-KR" altLang="en-US" sz="1600" dirty="0" smtClean="0"/>
              <a:t>로그인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2. </a:t>
            </a:r>
            <a:r>
              <a:rPr lang="ko-KR" altLang="en-US" sz="1600" dirty="0" smtClean="0"/>
              <a:t>인증</a:t>
            </a:r>
            <a:r>
              <a:rPr lang="en-US" altLang="ko-KR" sz="1600" dirty="0"/>
              <a:t>/</a:t>
            </a:r>
            <a:r>
              <a:rPr lang="ko-KR" altLang="en-US" sz="1600" dirty="0"/>
              <a:t>보안 </a:t>
            </a:r>
            <a:r>
              <a:rPr lang="en-US" altLang="ko-KR" sz="1600" dirty="0"/>
              <a:t>&gt; </a:t>
            </a:r>
            <a:r>
              <a:rPr lang="ko-KR" altLang="en-US" sz="1600" dirty="0" err="1" smtClean="0"/>
              <a:t>클라우드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공동인증서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3</a:t>
            </a:r>
            <a:r>
              <a:rPr lang="en-US" altLang="ko-KR" sz="1600" dirty="0" smtClean="0"/>
              <a:t>. </a:t>
            </a:r>
            <a:r>
              <a:rPr lang="ko-KR" altLang="en-US" sz="1600" dirty="0" err="1" smtClean="0"/>
              <a:t>클라우드인증서</a:t>
            </a:r>
            <a:r>
              <a:rPr lang="ko-KR" altLang="en-US" sz="1600" dirty="0" smtClean="0"/>
              <a:t> 발급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재발급</a:t>
            </a:r>
            <a:r>
              <a:rPr lang="en-US" altLang="ko-KR" sz="1600" dirty="0"/>
              <a:t>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 smtClean="0"/>
              <a:t>- </a:t>
            </a:r>
            <a:r>
              <a:rPr lang="ko-KR" altLang="en-US" sz="1400" dirty="0" smtClean="0"/>
              <a:t>기존에 발급한 공동인증서가 있는 경우엔</a:t>
            </a:r>
            <a:r>
              <a:rPr lang="en-US" altLang="ko-KR" sz="1400" dirty="0" smtClean="0"/>
              <a:t>, </a:t>
            </a:r>
            <a:r>
              <a:rPr lang="ko-KR" altLang="en-US" sz="1400" dirty="0" err="1" smtClean="0"/>
              <a:t>타기관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클라우드인증서</a:t>
            </a:r>
            <a:r>
              <a:rPr lang="ko-KR" altLang="en-US" sz="1400" dirty="0" smtClean="0"/>
              <a:t> 등록 선택</a:t>
            </a:r>
            <a:endParaRPr lang="en-US" altLang="ko-KR" sz="400" spc="-130" dirty="0"/>
          </a:p>
        </p:txBody>
      </p:sp>
    </p:spTree>
    <p:extLst>
      <p:ext uri="{BB962C8B-B14F-4D97-AF65-F5344CB8AC3E}">
        <p14:creationId xmlns:p14="http://schemas.microsoft.com/office/powerpoint/2010/main" val="220672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50147"/>
            <a:ext cx="5829300" cy="332344"/>
          </a:xfrm>
        </p:spPr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인증수단</a:t>
            </a:r>
            <a:r>
              <a:rPr lang="ko-KR" altLang="en-US" dirty="0"/>
              <a:t> 발급 및 등록 </a:t>
            </a:r>
            <a:r>
              <a:rPr lang="en-US" altLang="ko-KR" dirty="0"/>
              <a:t>: </a:t>
            </a:r>
            <a:r>
              <a:rPr lang="ko-KR" altLang="en-US" dirty="0" err="1"/>
              <a:t>클라우드</a:t>
            </a:r>
            <a:r>
              <a:rPr lang="ko-KR" altLang="en-US" dirty="0"/>
              <a:t> </a:t>
            </a:r>
            <a:r>
              <a:rPr lang="ko-KR" altLang="en-US" dirty="0" err="1"/>
              <a:t>공동인증서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9505" y="1315623"/>
            <a:ext cx="1215782" cy="170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o-KR" altLang="en-US" sz="1108" b="1" spc="-92" dirty="0" err="1">
                <a:latin typeface="+mn-ea"/>
              </a:rPr>
              <a:t>클라우드</a:t>
            </a:r>
            <a:r>
              <a:rPr lang="ko-KR" altLang="en-US" sz="1108" b="1" spc="-92" dirty="0">
                <a:latin typeface="+mn-ea"/>
              </a:rPr>
              <a:t> </a:t>
            </a:r>
            <a:r>
              <a:rPr lang="ko-KR" altLang="en-US" sz="1108" b="1" spc="-92" dirty="0" smtClean="0">
                <a:latin typeface="+mn-ea"/>
              </a:rPr>
              <a:t>연결</a:t>
            </a:r>
            <a:endParaRPr lang="en-US" altLang="ko-KR" sz="1108" b="1" spc="-92" dirty="0">
              <a:latin typeface="+mn-ea"/>
            </a:endParaRPr>
          </a:p>
        </p:txBody>
      </p:sp>
      <p:pic>
        <p:nvPicPr>
          <p:cNvPr id="8195" name="Picture 3" descr="S:\ITO-SI(클라우드 공동인증서비스 구축)\999.개인폴더\신동우\매뉴얼\스크린샷\Screenshot_20251017_1441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2" b="5464"/>
          <a:stretch/>
        </p:blipFill>
        <p:spPr bwMode="auto">
          <a:xfrm>
            <a:off x="259505" y="1547664"/>
            <a:ext cx="1905902" cy="423940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394106" y="5406741"/>
            <a:ext cx="1636699" cy="287894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pic>
        <p:nvPicPr>
          <p:cNvPr id="25" name="Picture 5" descr="S:\ITO-SI(클라우드 공동인증서비스 구축)\999.개인폴더\신동우\매뉴얼\스크린샷\Screenshot_20251017_14432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6" b="6094"/>
          <a:stretch/>
        </p:blipFill>
        <p:spPr bwMode="auto">
          <a:xfrm>
            <a:off x="4509120" y="1547664"/>
            <a:ext cx="1893092" cy="417646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2347633" y="1309593"/>
            <a:ext cx="1009774" cy="170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o-KR" altLang="en-US" sz="1108" b="1" spc="-92" dirty="0" err="1" smtClean="0">
                <a:latin typeface="+mn-ea"/>
              </a:rPr>
              <a:t>기기인증</a:t>
            </a:r>
            <a:r>
              <a:rPr lang="ko-KR" altLang="en-US" sz="1108" b="1" spc="-92" dirty="0" smtClean="0">
                <a:latin typeface="+mn-ea"/>
              </a:rPr>
              <a:t> 기본</a:t>
            </a:r>
            <a:endParaRPr lang="en-US" altLang="ko-KR" sz="1108" b="1" spc="-92" dirty="0">
              <a:latin typeface="+mn-ea"/>
            </a:endParaRPr>
          </a:p>
        </p:txBody>
      </p:sp>
      <p:pic>
        <p:nvPicPr>
          <p:cNvPr id="32" name="Picture 4" descr="S:\ITO-SI(클라우드 공동인증서비스 구축)\999.개인폴더\신동우\매뉴얼\스크린샷\Screenshot_20251017_14420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3" b="5472"/>
          <a:stretch/>
        </p:blipFill>
        <p:spPr bwMode="auto">
          <a:xfrm>
            <a:off x="2347633" y="1526512"/>
            <a:ext cx="1893092" cy="42109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직사각형 32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2410206" y="4382832"/>
            <a:ext cx="1698947" cy="366494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F257590E-C41B-F1E3-9845-B98F21E21CBA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4109153" y="4245270"/>
            <a:ext cx="399967" cy="3208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498801" y="1335694"/>
            <a:ext cx="1539069" cy="170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o-KR" altLang="en-US" sz="1108" b="1" spc="-92" dirty="0" err="1" smtClean="0">
                <a:latin typeface="+mn-ea"/>
              </a:rPr>
              <a:t>기기인증</a:t>
            </a:r>
            <a:r>
              <a:rPr lang="ko-KR" altLang="en-US" sz="1108" b="1" spc="-92" dirty="0" smtClean="0">
                <a:latin typeface="+mn-ea"/>
              </a:rPr>
              <a:t> 인증 방식 변경</a:t>
            </a:r>
            <a:endParaRPr lang="en-US" altLang="ko-KR" sz="1108" b="1" spc="-92" dirty="0"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288" y="765694"/>
            <a:ext cx="488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err="1" smtClean="0"/>
              <a:t>코스콤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클라우드</a:t>
            </a:r>
            <a:r>
              <a:rPr lang="ko-KR" altLang="en-US" dirty="0" smtClean="0"/>
              <a:t> 가입 진행 화면</a:t>
            </a:r>
            <a:r>
              <a:rPr lang="en-US" altLang="ko-KR" dirty="0" smtClean="0"/>
              <a:t>]</a:t>
            </a:r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309230" y="6128909"/>
            <a:ext cx="6136224" cy="1754298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err="1"/>
              <a:t>클라우드</a:t>
            </a:r>
            <a:r>
              <a:rPr lang="ko-KR" altLang="en-US" sz="1600" dirty="0"/>
              <a:t> </a:t>
            </a:r>
            <a:r>
              <a:rPr lang="ko-KR" altLang="en-US" sz="1600" dirty="0" err="1" smtClean="0"/>
              <a:t>미연결</a:t>
            </a:r>
            <a:r>
              <a:rPr lang="ko-KR" altLang="en-US" sz="1600" dirty="0" smtClean="0"/>
              <a:t> </a:t>
            </a:r>
            <a:r>
              <a:rPr lang="ko-KR" altLang="en-US" sz="1600" dirty="0" err="1"/>
              <a:t>상태시</a:t>
            </a:r>
            <a:r>
              <a:rPr lang="ko-KR" altLang="en-US" sz="1600" dirty="0"/>
              <a:t> </a:t>
            </a:r>
            <a:r>
              <a:rPr lang="ko-KR" altLang="en-US" sz="1600" dirty="0" err="1"/>
              <a:t>코스콤</a:t>
            </a:r>
            <a:r>
              <a:rPr lang="ko-KR" altLang="en-US" sz="1600" dirty="0"/>
              <a:t> </a:t>
            </a:r>
            <a:r>
              <a:rPr lang="ko-KR" altLang="en-US" sz="1600" dirty="0" err="1"/>
              <a:t>클라우드</a:t>
            </a:r>
            <a:r>
              <a:rPr lang="ko-KR" altLang="en-US" sz="1600" dirty="0"/>
              <a:t> 가입 </a:t>
            </a:r>
            <a:r>
              <a:rPr lang="ko-KR" altLang="en-US" sz="1600" dirty="0" smtClean="0"/>
              <a:t>진행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endParaRPr lang="en-US" altLang="ko-KR" sz="8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1. </a:t>
            </a:r>
            <a:r>
              <a:rPr lang="ko-KR" altLang="en-US" sz="1600" dirty="0" smtClean="0"/>
              <a:t>고객 정보 입력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2. </a:t>
            </a:r>
            <a:r>
              <a:rPr lang="ko-KR" altLang="en-US" sz="1600" dirty="0" smtClean="0"/>
              <a:t>약관 동의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3. </a:t>
            </a:r>
            <a:r>
              <a:rPr lang="ko-KR" altLang="en-US" sz="1600" dirty="0" err="1" smtClean="0"/>
              <a:t>기기인증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인증방식 변경하여 인증 가능</a:t>
            </a:r>
            <a:r>
              <a:rPr lang="en-US" altLang="ko-KR" sz="1600" dirty="0"/>
              <a:t>)</a:t>
            </a:r>
            <a:r>
              <a:rPr lang="en-US" altLang="ko-KR" sz="1600" dirty="0" smtClean="0"/>
              <a:t> </a:t>
            </a:r>
            <a:endParaRPr lang="en-US" altLang="ko-KR" sz="500" spc="-130" dirty="0"/>
          </a:p>
        </p:txBody>
      </p:sp>
    </p:spTree>
    <p:extLst>
      <p:ext uri="{BB962C8B-B14F-4D97-AF65-F5344CB8AC3E}">
        <p14:creationId xmlns:p14="http://schemas.microsoft.com/office/powerpoint/2010/main" val="188162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:\ITO-SI(클라우드 공동인증서비스 구축)\999.개인폴더\신동우\매뉴얼\스크린샷\Screenshot_20251017_1042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1" b="5548"/>
          <a:stretch/>
        </p:blipFill>
        <p:spPr bwMode="auto">
          <a:xfrm>
            <a:off x="497246" y="1388423"/>
            <a:ext cx="2392615" cy="530958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S:\ITO-SI(클라우드 공동인증서비스 구축)\999.개인폴더\신동우\매뉴얼\스크린샷\Screenshot_20251017_10423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0" b="5449"/>
          <a:stretch/>
        </p:blipFill>
        <p:spPr bwMode="auto">
          <a:xfrm>
            <a:off x="3713976" y="1374923"/>
            <a:ext cx="2392615" cy="531358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인증수단</a:t>
            </a:r>
            <a:r>
              <a:rPr lang="ko-KR" altLang="en-US" dirty="0"/>
              <a:t> 발급 및 등록 </a:t>
            </a:r>
            <a:r>
              <a:rPr lang="en-US" altLang="ko-KR" dirty="0"/>
              <a:t>: </a:t>
            </a:r>
            <a:r>
              <a:rPr lang="ko-KR" altLang="en-US" dirty="0" err="1" smtClean="0"/>
              <a:t>클라우드</a:t>
            </a:r>
            <a:r>
              <a:rPr lang="ko-KR" altLang="en-US" dirty="0" smtClean="0"/>
              <a:t> </a:t>
            </a:r>
            <a:r>
              <a:rPr lang="ko-KR" altLang="en-US" dirty="0" err="1"/>
              <a:t>공동인증서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22</a:t>
            </a:fld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88573" y="1101599"/>
            <a:ext cx="1684115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sz="1108" b="1" spc="-92" dirty="0" err="1" smtClean="0">
                <a:latin typeface="+mn-ea"/>
              </a:rPr>
              <a:t>공동인증서</a:t>
            </a:r>
            <a:r>
              <a:rPr lang="ko-KR" altLang="en-US" sz="1108" b="1" spc="-92" dirty="0" smtClean="0">
                <a:latin typeface="+mn-ea"/>
              </a:rPr>
              <a:t> </a:t>
            </a:r>
            <a:r>
              <a:rPr lang="ko-KR" altLang="en-US" sz="1108" b="1" spc="-92" dirty="0">
                <a:latin typeface="+mn-ea"/>
              </a:rPr>
              <a:t>발급 시 주의사항</a:t>
            </a:r>
            <a:endParaRPr lang="en-US" altLang="ko-KR" sz="1108" b="1" spc="-92" dirty="0"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3976" y="1094460"/>
            <a:ext cx="523477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sz="1108" b="1" spc="-92" dirty="0" smtClean="0">
                <a:latin typeface="+mn-ea"/>
              </a:rPr>
              <a:t>약관동의</a:t>
            </a:r>
            <a:endParaRPr lang="en-US" altLang="ko-KR" sz="1108" b="1" spc="-92" dirty="0">
              <a:latin typeface="+mn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1702780" y="6201231"/>
            <a:ext cx="1069526" cy="353058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F257590E-C41B-F1E3-9845-B98F21E21CBA}"/>
              </a:ext>
            </a:extLst>
          </p:cNvPr>
          <p:cNvCxnSpPr>
            <a:cxnSpLocks/>
          </p:cNvCxnSpPr>
          <p:nvPr/>
        </p:nvCxnSpPr>
        <p:spPr>
          <a:xfrm flipV="1">
            <a:off x="2924944" y="6276344"/>
            <a:ext cx="751354" cy="71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4926353" y="6187731"/>
            <a:ext cx="1073166" cy="39057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3812540" y="2484300"/>
            <a:ext cx="2153672" cy="2807012"/>
          </a:xfrm>
          <a:prstGeom prst="rect">
            <a:avLst/>
          </a:prstGeom>
          <a:solidFill>
            <a:srgbClr val="FF0000">
              <a:alpha val="16000"/>
            </a:srgb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222017" y="6698006"/>
            <a:ext cx="6413964" cy="2308296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600" dirty="0" err="1" smtClean="0"/>
              <a:t>공동인증서</a:t>
            </a:r>
            <a:r>
              <a:rPr lang="ko-KR" altLang="en-US" sz="1600" dirty="0" smtClean="0"/>
              <a:t> 발급 클릭</a:t>
            </a:r>
            <a:endParaRPr lang="en-US" altLang="ko-KR" sz="16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600" dirty="0" smtClean="0"/>
              <a:t>약관동의 후 확인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※</a:t>
            </a:r>
            <a:r>
              <a:rPr lang="ko-KR" altLang="en-US" sz="1400" dirty="0"/>
              <a:t> </a:t>
            </a:r>
            <a:r>
              <a:rPr lang="ko-KR" altLang="en-US" sz="1400" dirty="0" err="1"/>
              <a:t>클라우드</a:t>
            </a:r>
            <a:r>
              <a:rPr lang="ko-KR" altLang="en-US" sz="1400" dirty="0"/>
              <a:t> 공동인증서를 </a:t>
            </a:r>
            <a:r>
              <a:rPr lang="ko-KR" altLang="en-US" sz="1400" u="sng" dirty="0"/>
              <a:t>발급</a:t>
            </a:r>
            <a:r>
              <a:rPr lang="en-US" altLang="ko-KR" sz="1400" u="sng" dirty="0"/>
              <a:t>/</a:t>
            </a:r>
            <a:r>
              <a:rPr lang="ko-KR" altLang="en-US" sz="1400" u="sng" dirty="0"/>
              <a:t>재발급 시 </a:t>
            </a:r>
            <a:r>
              <a:rPr lang="ko-KR" altLang="en-US" sz="1400" u="sng" dirty="0">
                <a:solidFill>
                  <a:srgbClr val="FF0000"/>
                </a:solidFill>
              </a:rPr>
              <a:t>기존에 발급한 공동인증서는 자동 </a:t>
            </a:r>
            <a:r>
              <a:rPr lang="ko-KR" altLang="en-US" sz="1400" u="sng" dirty="0" smtClean="0">
                <a:solidFill>
                  <a:srgbClr val="FF0000"/>
                </a:solidFill>
              </a:rPr>
              <a:t>폐기됨</a:t>
            </a:r>
            <a:endParaRPr lang="en-US" altLang="ko-KR" sz="1400" u="sng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300" dirty="0"/>
              <a:t/>
            </a:r>
            <a:br>
              <a:rPr lang="ko-KR" altLang="en-US" sz="300" dirty="0"/>
            </a:br>
            <a:r>
              <a:rPr lang="en-US" altLang="ko-KR" sz="1400" dirty="0">
                <a:solidFill>
                  <a:srgbClr val="FF0000"/>
                </a:solidFill>
              </a:rPr>
              <a:t>※ </a:t>
            </a:r>
            <a:r>
              <a:rPr lang="ko-KR" altLang="en-US" sz="1400" dirty="0">
                <a:solidFill>
                  <a:srgbClr val="FF0000"/>
                </a:solidFill>
              </a:rPr>
              <a:t>해외</a:t>
            </a:r>
            <a:r>
              <a:rPr lang="en-US" altLang="ko-KR" sz="1400" dirty="0">
                <a:solidFill>
                  <a:srgbClr val="FF0000"/>
                </a:solidFill>
              </a:rPr>
              <a:t>IP</a:t>
            </a:r>
            <a:r>
              <a:rPr lang="ko-KR" altLang="en-US" sz="1400" dirty="0">
                <a:solidFill>
                  <a:srgbClr val="FF0000"/>
                </a:solidFill>
              </a:rPr>
              <a:t>로 진행하는 경우 해외출입국정보 조회 동의를 요청하며 ‘</a:t>
            </a:r>
            <a:r>
              <a:rPr lang="ko-KR" altLang="en-US" sz="1400" dirty="0" err="1">
                <a:solidFill>
                  <a:srgbClr val="FF0000"/>
                </a:solidFill>
              </a:rPr>
              <a:t>동의’한</a:t>
            </a:r>
            <a:r>
              <a:rPr lang="ko-KR" altLang="en-US" sz="1400" dirty="0">
                <a:solidFill>
                  <a:srgbClr val="FF0000"/>
                </a:solidFill>
              </a:rPr>
              <a:t> 경우에만 인증서 발급</a:t>
            </a:r>
            <a:r>
              <a:rPr lang="en-US" altLang="ko-KR" sz="1400" dirty="0">
                <a:solidFill>
                  <a:srgbClr val="FF0000"/>
                </a:solidFill>
              </a:rPr>
              <a:t>/</a:t>
            </a:r>
            <a:r>
              <a:rPr lang="ko-KR" altLang="en-US" sz="1400" dirty="0">
                <a:solidFill>
                  <a:srgbClr val="FF0000"/>
                </a:solidFill>
              </a:rPr>
              <a:t>재발급이 </a:t>
            </a:r>
            <a:r>
              <a:rPr lang="ko-KR" altLang="en-US" sz="1400" dirty="0" smtClean="0">
                <a:solidFill>
                  <a:srgbClr val="FF0000"/>
                </a:solidFill>
              </a:rPr>
              <a:t>가능</a:t>
            </a:r>
            <a:r>
              <a:rPr lang="en-US" altLang="ko-KR" sz="1400" dirty="0" smtClean="0">
                <a:solidFill>
                  <a:srgbClr val="FF0000"/>
                </a:solidFill>
              </a:rPr>
              <a:t>.</a:t>
            </a:r>
            <a:endParaRPr lang="en-US" altLang="ko-KR" sz="1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500" spc="-130" dirty="0"/>
          </a:p>
        </p:txBody>
      </p:sp>
      <p:sp>
        <p:nvSpPr>
          <p:cNvPr id="19" name="TextBox 18"/>
          <p:cNvSpPr txBox="1"/>
          <p:nvPr/>
        </p:nvSpPr>
        <p:spPr>
          <a:xfrm>
            <a:off x="1748977" y="615161"/>
            <a:ext cx="488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err="1" smtClean="0"/>
              <a:t>클라우드인증서</a:t>
            </a:r>
            <a:r>
              <a:rPr lang="ko-KR" altLang="en-US" dirty="0" smtClean="0"/>
              <a:t> 발급 화면</a:t>
            </a:r>
            <a:r>
              <a:rPr lang="en-US" altLang="ko-KR" dirty="0" smtClean="0"/>
              <a:t>]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098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S:\ITO-SI(클라우드 공동인증서비스 구축)\999.개인폴더\신동우\매뉴얼\스크린샷\Screenshot_20251017_10454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b="5462"/>
          <a:stretch/>
        </p:blipFill>
        <p:spPr bwMode="auto">
          <a:xfrm>
            <a:off x="332656" y="971600"/>
            <a:ext cx="2310582" cy="51389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인증수단</a:t>
            </a:r>
            <a:r>
              <a:rPr lang="ko-KR" altLang="en-US" dirty="0"/>
              <a:t> 발급 및 등록 </a:t>
            </a:r>
            <a:r>
              <a:rPr lang="en-US" altLang="ko-KR" dirty="0"/>
              <a:t>: </a:t>
            </a:r>
            <a:r>
              <a:rPr lang="ko-KR" altLang="en-US" dirty="0" err="1"/>
              <a:t>클라우드</a:t>
            </a:r>
            <a:r>
              <a:rPr lang="ko-KR" altLang="en-US" dirty="0"/>
              <a:t> </a:t>
            </a:r>
            <a:r>
              <a:rPr lang="ko-KR" altLang="en-US" dirty="0" err="1"/>
              <a:t>공동인증서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23</a:t>
            </a:fld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1505112" y="3077393"/>
            <a:ext cx="1008575" cy="327957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sp>
        <p:nvSpPr>
          <p:cNvPr id="17" name="직사각형 16"/>
          <p:cNvSpPr/>
          <p:nvPr/>
        </p:nvSpPr>
        <p:spPr>
          <a:xfrm>
            <a:off x="633732" y="2339752"/>
            <a:ext cx="818165" cy="168933"/>
          </a:xfrm>
          <a:prstGeom prst="rect">
            <a:avLst/>
          </a:prstGeom>
          <a:pattFill prst="smGrid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62"/>
          </a:p>
        </p:txBody>
      </p:sp>
      <p:sp>
        <p:nvSpPr>
          <p:cNvPr id="18" name="직사각형 17"/>
          <p:cNvSpPr/>
          <p:nvPr/>
        </p:nvSpPr>
        <p:spPr>
          <a:xfrm>
            <a:off x="644355" y="3186521"/>
            <a:ext cx="594845" cy="168933"/>
          </a:xfrm>
          <a:prstGeom prst="rect">
            <a:avLst/>
          </a:prstGeom>
          <a:pattFill prst="smGrid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62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453104" y="4405057"/>
            <a:ext cx="2060583" cy="887023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pic>
        <p:nvPicPr>
          <p:cNvPr id="21" name="Picture 3" descr="S:\ITO-SI(클라우드 공동인증서비스 구축)\999.개인폴더\신동우\매뉴얼\스크린샷\Screenshot_20251017_10462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5" b="42976"/>
          <a:stretch/>
        </p:blipFill>
        <p:spPr bwMode="auto">
          <a:xfrm>
            <a:off x="3428999" y="659949"/>
            <a:ext cx="2395938" cy="311919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S:\ITO-SI(클라우드 공동인증서비스 구축)\999.개인폴더\신동우\매뉴얼\스크린샷\Screenshot_20251017_10470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7" b="42795"/>
          <a:stretch/>
        </p:blipFill>
        <p:spPr bwMode="auto">
          <a:xfrm>
            <a:off x="3426692" y="4054635"/>
            <a:ext cx="2395938" cy="313432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F257590E-C41B-F1E3-9845-B98F21E21CBA}"/>
              </a:ext>
            </a:extLst>
          </p:cNvPr>
          <p:cNvCxnSpPr>
            <a:cxnSpLocks/>
          </p:cNvCxnSpPr>
          <p:nvPr/>
        </p:nvCxnSpPr>
        <p:spPr>
          <a:xfrm flipV="1">
            <a:off x="2742002" y="3707904"/>
            <a:ext cx="470974" cy="6971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F257590E-C41B-F1E3-9845-B98F21E21CBA}"/>
              </a:ext>
            </a:extLst>
          </p:cNvPr>
          <p:cNvCxnSpPr>
            <a:cxnSpLocks/>
            <a:stCxn id="21" idx="2"/>
            <a:endCxn id="32" idx="0"/>
          </p:cNvCxnSpPr>
          <p:nvPr/>
        </p:nvCxnSpPr>
        <p:spPr>
          <a:xfrm flipH="1">
            <a:off x="4624661" y="3779143"/>
            <a:ext cx="2307" cy="2754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219710" y="7268640"/>
            <a:ext cx="6413964" cy="1569632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 smtClean="0"/>
              <a:t>1. </a:t>
            </a:r>
            <a:r>
              <a:rPr lang="ko-KR" altLang="en-US" sz="1600" dirty="0" smtClean="0"/>
              <a:t>본인인증 화면 주민번호 뒷자리 입력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2. </a:t>
            </a:r>
            <a:r>
              <a:rPr lang="ko-KR" altLang="en-US" sz="1600" dirty="0" smtClean="0"/>
              <a:t>본인인증 </a:t>
            </a:r>
            <a:r>
              <a:rPr lang="en-US" altLang="ko-KR" sz="1600" dirty="0" smtClean="0"/>
              <a:t>3</a:t>
            </a:r>
            <a:r>
              <a:rPr lang="ko-KR" altLang="en-US" sz="1600" dirty="0"/>
              <a:t>개</a:t>
            </a:r>
            <a:r>
              <a:rPr lang="ko-KR" altLang="en-US" sz="1600" dirty="0" smtClean="0"/>
              <a:t> 중 </a:t>
            </a:r>
            <a:r>
              <a:rPr lang="ko-KR" altLang="en-US" sz="1600" dirty="0" err="1" smtClean="0"/>
              <a:t>택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1</a:t>
            </a:r>
            <a:r>
              <a:rPr lang="ko-KR" altLang="en-US" sz="1600" dirty="0"/>
              <a:t> </a:t>
            </a:r>
            <a:r>
              <a:rPr lang="ko-KR" altLang="en-US" sz="1600" dirty="0" smtClean="0"/>
              <a:t>진행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3. </a:t>
            </a:r>
            <a:r>
              <a:rPr lang="ko-KR" altLang="en-US" sz="1600" dirty="0" smtClean="0"/>
              <a:t>신분증 인증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4. </a:t>
            </a:r>
            <a:r>
              <a:rPr lang="ko-KR" altLang="en-US" sz="1600" dirty="0" smtClean="0"/>
              <a:t>계좌 인증 진행</a:t>
            </a:r>
            <a:endParaRPr lang="en-US" altLang="ko-KR" sz="500" spc="-130" dirty="0"/>
          </a:p>
        </p:txBody>
      </p:sp>
    </p:spTree>
    <p:extLst>
      <p:ext uri="{BB962C8B-B14F-4D97-AF65-F5344CB8AC3E}">
        <p14:creationId xmlns:p14="http://schemas.microsoft.com/office/powerpoint/2010/main" val="101860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인증수단</a:t>
            </a:r>
            <a:r>
              <a:rPr lang="ko-KR" altLang="en-US" dirty="0"/>
              <a:t> 발급 및 등록 </a:t>
            </a:r>
            <a:r>
              <a:rPr lang="en-US" altLang="ko-KR" dirty="0"/>
              <a:t>: </a:t>
            </a:r>
            <a:r>
              <a:rPr lang="ko-KR" altLang="en-US" dirty="0" err="1"/>
              <a:t>클라우드</a:t>
            </a:r>
            <a:r>
              <a:rPr lang="ko-KR" altLang="en-US" dirty="0"/>
              <a:t> </a:t>
            </a:r>
            <a:r>
              <a:rPr lang="ko-KR" altLang="en-US" dirty="0" err="1"/>
              <a:t>공동인증서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24</a:t>
            </a:fld>
            <a:endParaRPr lang="ko-KR" altLang="en-US"/>
          </a:p>
        </p:txBody>
      </p:sp>
      <p:pic>
        <p:nvPicPr>
          <p:cNvPr id="5126" name="Picture 6" descr="S:\ITO-SI(클라우드 공동인증서비스 구축)\999.개인폴더\신동우\매뉴얼\스크린샷\Screenshot_20251017_10490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3" b="4439"/>
          <a:stretch/>
        </p:blipFill>
        <p:spPr bwMode="auto">
          <a:xfrm>
            <a:off x="3518391" y="1130445"/>
            <a:ext cx="2465026" cy="531758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22017" y="899876"/>
            <a:ext cx="823110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sz="1108" b="1" spc="-92" dirty="0" smtClean="0">
                <a:latin typeface="+mn-ea"/>
              </a:rPr>
              <a:t>고객정보 </a:t>
            </a:r>
            <a:r>
              <a:rPr lang="ko-KR" altLang="en-US" sz="1108" b="1" spc="-92" dirty="0">
                <a:latin typeface="+mn-ea"/>
              </a:rPr>
              <a:t>입력</a:t>
            </a:r>
            <a:endParaRPr lang="en-US" altLang="ko-KR" sz="1108" b="1" spc="-92" dirty="0"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56262" y="853440"/>
            <a:ext cx="1799403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sz="1108" b="1" spc="-92" dirty="0" err="1" smtClean="0">
                <a:latin typeface="+mn-ea"/>
              </a:rPr>
              <a:t>클라우드</a:t>
            </a:r>
            <a:r>
              <a:rPr lang="ko-KR" altLang="en-US" sz="1108" b="1" spc="-92" dirty="0" smtClean="0">
                <a:latin typeface="+mn-ea"/>
              </a:rPr>
              <a:t> </a:t>
            </a:r>
            <a:r>
              <a:rPr lang="ko-KR" altLang="en-US" sz="1108" b="1" spc="-92" dirty="0">
                <a:latin typeface="+mn-ea"/>
              </a:rPr>
              <a:t>공동인증서 </a:t>
            </a:r>
            <a:r>
              <a:rPr lang="en-US" altLang="ko-KR" sz="1108" b="1" spc="-92" dirty="0">
                <a:latin typeface="+mn-ea"/>
              </a:rPr>
              <a:t>PIN</a:t>
            </a:r>
            <a:r>
              <a:rPr lang="ko-KR" altLang="en-US" sz="1108" b="1" spc="-92" dirty="0">
                <a:latin typeface="+mn-ea"/>
              </a:rPr>
              <a:t> 설정</a:t>
            </a:r>
            <a:endParaRPr lang="en-US" altLang="ko-KR" sz="1108" b="1" spc="-92" dirty="0">
              <a:latin typeface="+mn-ea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234495" y="1130446"/>
            <a:ext cx="2392615" cy="5317589"/>
            <a:chOff x="462175" y="1568450"/>
            <a:chExt cx="2592000" cy="5760721"/>
          </a:xfrm>
        </p:grpSpPr>
        <p:pic>
          <p:nvPicPr>
            <p:cNvPr id="5125" name="Picture 5" descr="S:\ITO-SI(클라우드 공동인증서비스 구축)\999.개인폴더\신동우\매뉴얼\스크린샷\Screenshot_20251017_104853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14" b="5427"/>
            <a:stretch/>
          </p:blipFill>
          <p:spPr bwMode="auto">
            <a:xfrm>
              <a:off x="462175" y="1568450"/>
              <a:ext cx="2592000" cy="5760721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92696" y="2742682"/>
              <a:ext cx="1088771" cy="18470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108" spc="-92" dirty="0">
                  <a:latin typeface="+mn-ea"/>
                </a:rPr>
                <a:t>ABCD@gmail.com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40548" y="3575421"/>
              <a:ext cx="289246" cy="18470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108" spc="-92">
                  <a:latin typeface="+mn-ea"/>
                </a:rPr>
                <a:t>1234</a:t>
              </a:r>
              <a:endParaRPr lang="en-US" altLang="ko-KR" sz="1108" spc="-92" dirty="0">
                <a:latin typeface="+mn-ea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73464" y="3575421"/>
              <a:ext cx="289246" cy="18470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108" spc="-92">
                  <a:latin typeface="+mn-ea"/>
                </a:rPr>
                <a:t>5678</a:t>
              </a:r>
              <a:endParaRPr lang="en-US" altLang="ko-KR" sz="1108" spc="-92" dirty="0">
                <a:latin typeface="+mn-ea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40548" y="4419321"/>
              <a:ext cx="289246" cy="18470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108" spc="-92">
                  <a:latin typeface="+mn-ea"/>
                </a:rPr>
                <a:t>1234</a:t>
              </a:r>
              <a:endParaRPr lang="en-US" altLang="ko-KR" sz="1108" spc="-92" dirty="0">
                <a:latin typeface="+mn-ea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73464" y="4419321"/>
              <a:ext cx="289246" cy="18470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108" spc="-92">
                  <a:latin typeface="+mn-ea"/>
                </a:rPr>
                <a:t>5678</a:t>
              </a:r>
              <a:endParaRPr lang="en-US" altLang="ko-KR" sz="1108" spc="-92" dirty="0">
                <a:latin typeface="+mn-ea"/>
              </a:endParaRPr>
            </a:p>
          </p:txBody>
        </p: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1452303" y="5929888"/>
            <a:ext cx="1095852" cy="39216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F257590E-C41B-F1E3-9845-B98F21E21CBA}"/>
              </a:ext>
            </a:extLst>
          </p:cNvPr>
          <p:cNvCxnSpPr>
            <a:cxnSpLocks/>
            <a:stCxn id="5125" idx="3"/>
            <a:endCxn id="5126" idx="1"/>
          </p:cNvCxnSpPr>
          <p:nvPr/>
        </p:nvCxnSpPr>
        <p:spPr>
          <a:xfrm flipV="1">
            <a:off x="2627110" y="3789240"/>
            <a:ext cx="891281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311409" y="6839291"/>
            <a:ext cx="6413964" cy="830968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/>
              <a:t> </a:t>
            </a:r>
            <a:r>
              <a:rPr lang="en-US" altLang="ko-KR" sz="1600" dirty="0" smtClean="0"/>
              <a:t>1. </a:t>
            </a:r>
            <a:r>
              <a:rPr lang="ko-KR" altLang="en-US" sz="1600" dirty="0" smtClean="0"/>
              <a:t>고객정보 입력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2. PIN</a:t>
            </a:r>
            <a:r>
              <a:rPr lang="ko-KR" altLang="en-US" sz="1600" dirty="0" smtClean="0"/>
              <a:t>번호 </a:t>
            </a:r>
            <a:r>
              <a:rPr lang="en-US" altLang="ko-KR" sz="1600" dirty="0" smtClean="0"/>
              <a:t>6</a:t>
            </a:r>
            <a:r>
              <a:rPr lang="ko-KR" altLang="en-US" sz="1600" dirty="0" smtClean="0"/>
              <a:t>자리 설정</a:t>
            </a:r>
            <a:endParaRPr lang="en-US" altLang="ko-KR" sz="500" spc="-130" dirty="0"/>
          </a:p>
        </p:txBody>
      </p:sp>
    </p:spTree>
    <p:extLst>
      <p:ext uri="{BB962C8B-B14F-4D97-AF65-F5344CB8AC3E}">
        <p14:creationId xmlns:p14="http://schemas.microsoft.com/office/powerpoint/2010/main" val="224387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인증수단</a:t>
            </a:r>
            <a:r>
              <a:rPr lang="ko-KR" altLang="en-US" dirty="0"/>
              <a:t> 발급 및 등록 </a:t>
            </a:r>
            <a:r>
              <a:rPr lang="en-US" altLang="ko-KR" dirty="0"/>
              <a:t>: </a:t>
            </a:r>
            <a:r>
              <a:rPr lang="ko-KR" altLang="en-US" dirty="0" err="1"/>
              <a:t>클라우드</a:t>
            </a:r>
            <a:r>
              <a:rPr lang="ko-KR" altLang="en-US" dirty="0"/>
              <a:t> </a:t>
            </a:r>
            <a:r>
              <a:rPr lang="ko-KR" altLang="en-US" dirty="0" err="1"/>
              <a:t>공동인증서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25</a:t>
            </a:fld>
            <a:endParaRPr lang="ko-KR" altLang="en-US"/>
          </a:p>
        </p:txBody>
      </p:sp>
      <p:pic>
        <p:nvPicPr>
          <p:cNvPr id="16" name="Picture 2" descr="S:\ITO-SI(클라우드 공동인증서비스 구축)\999.개인폴더\신동우\매뉴얼\스크린샷\Screenshot_20251017_10493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4" b="5893"/>
          <a:stretch/>
        </p:blipFill>
        <p:spPr bwMode="auto">
          <a:xfrm>
            <a:off x="3366141" y="1136332"/>
            <a:ext cx="2392615" cy="529856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356147" y="849347"/>
            <a:ext cx="953979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sz="1108" b="1" spc="-92" dirty="0" smtClean="0">
                <a:latin typeface="+mn-ea"/>
              </a:rPr>
              <a:t>인증서 </a:t>
            </a:r>
            <a:r>
              <a:rPr lang="ko-KR" altLang="en-US" sz="1108" b="1" spc="-92" dirty="0">
                <a:latin typeface="+mn-ea"/>
              </a:rPr>
              <a:t>발급완료</a:t>
            </a:r>
            <a:endParaRPr lang="en-US" altLang="ko-KR" sz="1108" b="1" spc="-92" dirty="0">
              <a:latin typeface="+mn-ea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5"/>
          <a:stretch/>
        </p:blipFill>
        <p:spPr>
          <a:xfrm>
            <a:off x="676344" y="1155089"/>
            <a:ext cx="2415583" cy="527980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1320421" y="3814427"/>
            <a:ext cx="551838" cy="290846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F257590E-C41B-F1E3-9845-B98F21E21CBA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1872259" y="3959850"/>
            <a:ext cx="182261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3449331" y="5935746"/>
            <a:ext cx="2244568" cy="446297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242349" y="6711362"/>
            <a:ext cx="6413964" cy="1869714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/>
              <a:t>발급할 </a:t>
            </a:r>
            <a:r>
              <a:rPr lang="ko-KR" altLang="en-US" sz="1600" dirty="0"/>
              <a:t>인증서 유형</a:t>
            </a:r>
            <a:r>
              <a:rPr lang="en-US" altLang="ko-KR" sz="1600" dirty="0"/>
              <a:t>(</a:t>
            </a:r>
            <a:r>
              <a:rPr lang="ko-KR" altLang="en-US" sz="1600" dirty="0"/>
              <a:t>범용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증권전용</a:t>
            </a:r>
            <a:r>
              <a:rPr lang="en-US" altLang="ko-KR" sz="1600" dirty="0"/>
              <a:t>)</a:t>
            </a:r>
            <a:r>
              <a:rPr lang="ko-KR" altLang="en-US" sz="1600" dirty="0"/>
              <a:t>에 따라 결제를 진행하며</a:t>
            </a:r>
            <a:r>
              <a:rPr lang="en-US" altLang="ko-KR" sz="1600" dirty="0"/>
              <a:t>,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결제를 </a:t>
            </a:r>
            <a:r>
              <a:rPr lang="ko-KR" altLang="en-US" sz="1600" dirty="0"/>
              <a:t>마친 후 인증서 발급</a:t>
            </a:r>
            <a:r>
              <a:rPr lang="en-US" altLang="ko-KR" sz="1600" dirty="0"/>
              <a:t>/</a:t>
            </a:r>
            <a:r>
              <a:rPr lang="ko-KR" altLang="en-US" sz="1600" dirty="0" smtClean="0"/>
              <a:t>재발급 완료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endParaRPr lang="en-US" altLang="ko-KR" sz="8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600" dirty="0">
                <a:solidFill>
                  <a:srgbClr val="FF0000"/>
                </a:solidFill>
                <a:latin typeface="+mn-ea"/>
              </a:rPr>
              <a:t>범용</a:t>
            </a:r>
            <a:r>
              <a:rPr lang="en-US" altLang="ko-KR" sz="1600" dirty="0">
                <a:solidFill>
                  <a:srgbClr val="FF0000"/>
                </a:solidFill>
                <a:latin typeface="+mn-ea"/>
              </a:rPr>
              <a:t>[4,400</a:t>
            </a:r>
            <a:r>
              <a:rPr lang="ko-KR" altLang="en-US" sz="1600" dirty="0">
                <a:solidFill>
                  <a:srgbClr val="FF0000"/>
                </a:solidFill>
                <a:latin typeface="+mn-ea"/>
              </a:rPr>
              <a:t>원</a:t>
            </a:r>
            <a:r>
              <a:rPr lang="en-US" altLang="ko-KR" sz="1600" dirty="0">
                <a:solidFill>
                  <a:srgbClr val="FF0000"/>
                </a:solidFill>
                <a:latin typeface="+mn-ea"/>
              </a:rPr>
              <a:t>], </a:t>
            </a:r>
            <a:r>
              <a:rPr lang="ko-KR" altLang="en-US" sz="1600" dirty="0" err="1">
                <a:solidFill>
                  <a:srgbClr val="FF0000"/>
                </a:solidFill>
                <a:latin typeface="+mn-ea"/>
              </a:rPr>
              <a:t>증권전용</a:t>
            </a:r>
            <a:r>
              <a:rPr lang="en-US" altLang="ko-KR" sz="1600" dirty="0">
                <a:solidFill>
                  <a:srgbClr val="FF0000"/>
                </a:solidFill>
                <a:latin typeface="+mn-ea"/>
              </a:rPr>
              <a:t>[</a:t>
            </a:r>
            <a:r>
              <a:rPr lang="ko-KR" altLang="en-US" sz="1600" dirty="0">
                <a:solidFill>
                  <a:srgbClr val="FF0000"/>
                </a:solidFill>
                <a:latin typeface="+mn-ea"/>
              </a:rPr>
              <a:t>무료</a:t>
            </a:r>
            <a:r>
              <a:rPr lang="en-US" altLang="ko-KR" sz="1600" dirty="0" smtClean="0">
                <a:solidFill>
                  <a:srgbClr val="FF0000"/>
                </a:solidFill>
                <a:latin typeface="+mn-ea"/>
              </a:rPr>
              <a:t>]</a:t>
            </a:r>
            <a:endParaRPr lang="en-US" altLang="ko-KR" sz="16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600" dirty="0" smtClean="0">
                <a:solidFill>
                  <a:srgbClr val="FF0000"/>
                </a:solidFill>
                <a:latin typeface="+mn-ea"/>
              </a:rPr>
              <a:t>유효기간 내 인증서를 재발급하는 경우 </a:t>
            </a:r>
            <a:r>
              <a:rPr lang="en-US" altLang="ko-KR" sz="1600" dirty="0" smtClean="0">
                <a:solidFill>
                  <a:srgbClr val="FF0000"/>
                </a:solidFill>
                <a:latin typeface="+mn-ea"/>
              </a:rPr>
              <a:t>PIN</a:t>
            </a:r>
            <a:r>
              <a:rPr lang="ko-KR" altLang="en-US" sz="1600" dirty="0" smtClean="0">
                <a:solidFill>
                  <a:srgbClr val="FF0000"/>
                </a:solidFill>
                <a:latin typeface="+mn-ea"/>
              </a:rPr>
              <a:t>번호만 재설정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endParaRPr lang="en-US" altLang="ko-KR" sz="500" spc="-130" dirty="0"/>
          </a:p>
        </p:txBody>
      </p:sp>
    </p:spTree>
    <p:extLst>
      <p:ext uri="{BB962C8B-B14F-4D97-AF65-F5344CB8AC3E}">
        <p14:creationId xmlns:p14="http://schemas.microsoft.com/office/powerpoint/2010/main" val="140673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인증수단</a:t>
            </a:r>
            <a:r>
              <a:rPr lang="ko-KR" altLang="en-US" dirty="0"/>
              <a:t> 발급 및 등록 </a:t>
            </a:r>
            <a:r>
              <a:rPr lang="en-US" altLang="ko-KR" dirty="0"/>
              <a:t>: </a:t>
            </a:r>
            <a:r>
              <a:rPr lang="ko-KR" altLang="en-US" dirty="0" err="1"/>
              <a:t>클라우드</a:t>
            </a:r>
            <a:r>
              <a:rPr lang="ko-KR" altLang="en-US" dirty="0"/>
              <a:t> </a:t>
            </a:r>
            <a:r>
              <a:rPr lang="ko-KR" altLang="en-US" dirty="0" err="1"/>
              <a:t>공동인증서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26</a:t>
            </a:fld>
            <a:endParaRPr lang="ko-KR" altLang="en-US"/>
          </a:p>
        </p:txBody>
      </p:sp>
      <p:grpSp>
        <p:nvGrpSpPr>
          <p:cNvPr id="4" name="그룹 3"/>
          <p:cNvGrpSpPr/>
          <p:nvPr/>
        </p:nvGrpSpPr>
        <p:grpSpPr>
          <a:xfrm>
            <a:off x="699295" y="1619672"/>
            <a:ext cx="2487673" cy="5114727"/>
            <a:chOff x="450425" y="971600"/>
            <a:chExt cx="2487673" cy="5114727"/>
          </a:xfrm>
        </p:grpSpPr>
        <p:pic>
          <p:nvPicPr>
            <p:cNvPr id="14" name="그림 1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66" b="3036"/>
            <a:stretch/>
          </p:blipFill>
          <p:spPr>
            <a:xfrm>
              <a:off x="450425" y="971600"/>
              <a:ext cx="2487673" cy="511472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611481A6-8627-3CCD-02C8-5588DF6BBFD2}"/>
                </a:ext>
              </a:extLst>
            </p:cNvPr>
            <p:cNvSpPr/>
            <p:nvPr/>
          </p:nvSpPr>
          <p:spPr>
            <a:xfrm>
              <a:off x="1694261" y="3107008"/>
              <a:ext cx="1008575" cy="32795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662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644355" y="2430445"/>
              <a:ext cx="818165" cy="168933"/>
            </a:xfrm>
            <a:prstGeom prst="rect">
              <a:avLst/>
            </a:prstGeom>
            <a:pattFill prst="smGrid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62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644355" y="3186521"/>
              <a:ext cx="594845" cy="168933"/>
            </a:xfrm>
            <a:prstGeom prst="rect">
              <a:avLst/>
            </a:prstGeom>
            <a:pattFill prst="smGrid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62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611481A6-8627-3CCD-02C8-5588DF6BBFD2}"/>
                </a:ext>
              </a:extLst>
            </p:cNvPr>
            <p:cNvSpPr/>
            <p:nvPr/>
          </p:nvSpPr>
          <p:spPr>
            <a:xfrm>
              <a:off x="642253" y="4405057"/>
              <a:ext cx="2060583" cy="8870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662"/>
            </a:p>
          </p:txBody>
        </p:sp>
      </p:grpSp>
      <p:sp>
        <p:nvSpPr>
          <p:cNvPr id="35" name="TextBox 5">
            <a:extLst>
              <a:ext uri="{FF2B5EF4-FFF2-40B4-BE49-F238E27FC236}">
                <a16:creationId xmlns:a16="http://schemas.microsoft.com/office/drawing/2014/main" id="{23032CC6-1F41-0E93-FD5D-34CF0AC44854}"/>
              </a:ext>
            </a:extLst>
          </p:cNvPr>
          <p:cNvSpPr txBox="1"/>
          <p:nvPr/>
        </p:nvSpPr>
        <p:spPr>
          <a:xfrm>
            <a:off x="3645024" y="1724675"/>
            <a:ext cx="2880697" cy="1562558"/>
          </a:xfrm>
          <a:prstGeom prst="rect">
            <a:avLst/>
          </a:prstGeom>
          <a:noFill/>
        </p:spPr>
        <p:txBody>
          <a:bodyPr wrap="square" lIns="0" tIns="42203" rIns="84406" bIns="42203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600" dirty="0">
                <a:latin typeface="+mn-ea"/>
              </a:rPr>
              <a:t>타 금융기관에서 발급한 </a:t>
            </a:r>
            <a:r>
              <a:rPr lang="ko-KR" altLang="en-US" sz="1600" dirty="0" err="1">
                <a:latin typeface="+mn-ea"/>
              </a:rPr>
              <a:t>코스콤</a:t>
            </a:r>
            <a:r>
              <a:rPr lang="ko-KR" altLang="en-US" sz="1600" dirty="0">
                <a:latin typeface="+mn-ea"/>
              </a:rPr>
              <a:t> 클라우드 공동인증서를 한국증권금융서비스에 등록하는 메뉴입니다</a:t>
            </a:r>
            <a:r>
              <a:rPr lang="en-US" altLang="ko-KR" sz="1600" dirty="0">
                <a:latin typeface="+mn-ea"/>
              </a:rPr>
              <a:t>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69971" y="807791"/>
            <a:ext cx="488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[ </a:t>
            </a:r>
            <a:r>
              <a:rPr lang="ko-KR" altLang="en-US" dirty="0" err="1" smtClean="0"/>
              <a:t>타기관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클라우드인증서</a:t>
            </a:r>
            <a:r>
              <a:rPr lang="ko-KR" altLang="en-US" dirty="0" smtClean="0"/>
              <a:t> 등록 화면</a:t>
            </a:r>
            <a:r>
              <a:rPr lang="en-US" altLang="ko-KR" dirty="0" smtClean="0"/>
              <a:t>]</a:t>
            </a:r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699295" y="6852422"/>
            <a:ext cx="6413964" cy="1569632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err="1"/>
              <a:t>클라우드</a:t>
            </a:r>
            <a:r>
              <a:rPr lang="ko-KR" altLang="en-US" sz="1600" dirty="0"/>
              <a:t> </a:t>
            </a:r>
            <a:r>
              <a:rPr lang="ko-KR" altLang="en-US" sz="1600" dirty="0" err="1"/>
              <a:t>미연결</a:t>
            </a:r>
            <a:r>
              <a:rPr lang="ko-KR" altLang="en-US" sz="1600" dirty="0"/>
              <a:t> </a:t>
            </a:r>
            <a:r>
              <a:rPr lang="ko-KR" altLang="en-US" sz="1600" dirty="0" err="1" smtClean="0"/>
              <a:t>상태시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</a:t>
            </a:r>
            <a:r>
              <a:rPr lang="ko-KR" altLang="en-US" sz="1600" dirty="0" err="1"/>
              <a:t>코스콤</a:t>
            </a:r>
            <a:r>
              <a:rPr lang="ko-KR" altLang="en-US" sz="1600" dirty="0"/>
              <a:t> </a:t>
            </a:r>
            <a:r>
              <a:rPr lang="ko-KR" altLang="en-US" sz="1600" dirty="0" err="1"/>
              <a:t>클라우드</a:t>
            </a:r>
            <a:r>
              <a:rPr lang="ko-KR" altLang="en-US" sz="1600" dirty="0"/>
              <a:t> 가입 </a:t>
            </a:r>
            <a:r>
              <a:rPr lang="ko-KR" altLang="en-US" sz="1600" dirty="0" smtClean="0"/>
              <a:t>진행 후</a:t>
            </a:r>
            <a:endParaRPr lang="en-US" altLang="ko-KR" sz="1600" dirty="0"/>
          </a:p>
          <a:p>
            <a:pPr>
              <a:lnSpc>
                <a:spcPct val="150000"/>
              </a:lnSpc>
            </a:pP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1. </a:t>
            </a:r>
            <a:r>
              <a:rPr lang="ko-KR" altLang="en-US" sz="1600" dirty="0" smtClean="0"/>
              <a:t>본인인증 화면 주민번호 뒷자리 입력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2. </a:t>
            </a:r>
            <a:r>
              <a:rPr lang="ko-KR" altLang="en-US" sz="1600" dirty="0" smtClean="0"/>
              <a:t>본인인증 </a:t>
            </a:r>
            <a:r>
              <a:rPr lang="en-US" altLang="ko-KR" sz="1600" dirty="0" smtClean="0"/>
              <a:t>3</a:t>
            </a:r>
            <a:r>
              <a:rPr lang="ko-KR" altLang="en-US" sz="1600" dirty="0"/>
              <a:t>개</a:t>
            </a:r>
            <a:r>
              <a:rPr lang="ko-KR" altLang="en-US" sz="1600" dirty="0" smtClean="0"/>
              <a:t> 중 </a:t>
            </a:r>
            <a:r>
              <a:rPr lang="ko-KR" altLang="en-US" sz="1600" dirty="0" err="1" smtClean="0"/>
              <a:t>택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1</a:t>
            </a:r>
            <a:r>
              <a:rPr lang="ko-KR" altLang="en-US" sz="1600" dirty="0"/>
              <a:t> </a:t>
            </a:r>
            <a:r>
              <a:rPr lang="ko-KR" altLang="en-US" sz="1600" dirty="0" smtClean="0"/>
              <a:t>진행</a:t>
            </a:r>
            <a:endParaRPr lang="en-US" altLang="ko-KR" sz="1600" dirty="0" smtClean="0"/>
          </a:p>
        </p:txBody>
      </p:sp>
    </p:spTree>
    <p:extLst>
      <p:ext uri="{BB962C8B-B14F-4D97-AF65-F5344CB8AC3E}">
        <p14:creationId xmlns:p14="http://schemas.microsoft.com/office/powerpoint/2010/main" val="3667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8" b="2709"/>
          <a:stretch/>
        </p:blipFill>
        <p:spPr>
          <a:xfrm>
            <a:off x="3099008" y="1155869"/>
            <a:ext cx="1734646" cy="3625615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1" b="2991"/>
          <a:stretch/>
        </p:blipFill>
        <p:spPr>
          <a:xfrm>
            <a:off x="687267" y="1158636"/>
            <a:ext cx="2078370" cy="430909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인증수단</a:t>
            </a:r>
            <a:r>
              <a:rPr lang="ko-KR" altLang="en-US" dirty="0"/>
              <a:t> 발급 및 등록 </a:t>
            </a:r>
            <a:r>
              <a:rPr lang="en-US" altLang="ko-KR" dirty="0"/>
              <a:t>: </a:t>
            </a:r>
            <a:r>
              <a:rPr lang="ko-KR" altLang="en-US" dirty="0" err="1"/>
              <a:t>클라우드</a:t>
            </a:r>
            <a:r>
              <a:rPr lang="ko-KR" altLang="en-US" dirty="0"/>
              <a:t> </a:t>
            </a:r>
            <a:r>
              <a:rPr lang="ko-KR" altLang="en-US" dirty="0" err="1"/>
              <a:t>공동인증서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27</a:t>
            </a:fld>
            <a:endParaRPr lang="ko-KR" altLang="en-US"/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23032CC6-1F41-0E93-FD5D-34CF0AC44854}"/>
              </a:ext>
            </a:extLst>
          </p:cNvPr>
          <p:cNvSpPr txBox="1"/>
          <p:nvPr/>
        </p:nvSpPr>
        <p:spPr>
          <a:xfrm>
            <a:off x="404663" y="5990558"/>
            <a:ext cx="5732836" cy="1931890"/>
          </a:xfrm>
          <a:prstGeom prst="rect">
            <a:avLst/>
          </a:prstGeom>
          <a:noFill/>
        </p:spPr>
        <p:txBody>
          <a:bodyPr wrap="square" lIns="84406" tIns="42203" rIns="84406" bIns="42203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1021" indent="-211021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600" dirty="0" smtClean="0">
                <a:latin typeface="+mn-ea"/>
              </a:rPr>
              <a:t>예수금 </a:t>
            </a:r>
            <a:r>
              <a:rPr lang="ko-KR" altLang="en-US" sz="1600" dirty="0">
                <a:latin typeface="+mn-ea"/>
              </a:rPr>
              <a:t>계좌 인증</a:t>
            </a:r>
            <a:r>
              <a:rPr lang="en-US" altLang="ko-KR" sz="1600" dirty="0">
                <a:latin typeface="+mn-ea"/>
              </a:rPr>
              <a:t> : </a:t>
            </a:r>
            <a:r>
              <a:rPr lang="ko-KR" altLang="en-US" sz="1600" dirty="0">
                <a:latin typeface="+mn-ea"/>
              </a:rPr>
              <a:t>예수금 계좌를 보유한 고객인 경우 예수금 계좌 인증을 추가로 진행합니다</a:t>
            </a:r>
            <a:r>
              <a:rPr lang="en-US" altLang="ko-KR" sz="1600" dirty="0">
                <a:latin typeface="+mn-ea"/>
              </a:rPr>
              <a:t>. </a:t>
            </a:r>
            <a:r>
              <a:rPr lang="ko-KR" altLang="en-US" sz="1600" dirty="0" err="1">
                <a:latin typeface="+mn-ea"/>
              </a:rPr>
              <a:t>미보유</a:t>
            </a:r>
            <a:r>
              <a:rPr lang="ko-KR" altLang="en-US" sz="1600" dirty="0">
                <a:latin typeface="+mn-ea"/>
              </a:rPr>
              <a:t> 고객은 바로 보안매체 인증을 진행합니다</a:t>
            </a:r>
            <a:r>
              <a:rPr lang="en-US" altLang="ko-KR" sz="1600" dirty="0">
                <a:latin typeface="+mn-ea"/>
              </a:rPr>
              <a:t>.</a:t>
            </a:r>
          </a:p>
          <a:p>
            <a:pPr marL="211021" indent="-211021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600" dirty="0" err="1" smtClean="0">
                <a:latin typeface="+mn-ea"/>
              </a:rPr>
              <a:t>보안매체</a:t>
            </a:r>
            <a:r>
              <a:rPr lang="ko-KR" altLang="en-US" sz="1600" dirty="0" smtClean="0">
                <a:latin typeface="+mn-ea"/>
              </a:rPr>
              <a:t> </a:t>
            </a:r>
            <a:r>
              <a:rPr lang="ko-KR" altLang="en-US" sz="1600" dirty="0">
                <a:latin typeface="+mn-ea"/>
              </a:rPr>
              <a:t>인증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발급 받은 보안매체로 인증을 진행합니다</a:t>
            </a:r>
            <a:r>
              <a:rPr lang="en-US" altLang="ko-KR" sz="1600" dirty="0">
                <a:latin typeface="+mn-ea"/>
              </a:rPr>
              <a:t>. </a:t>
            </a:r>
            <a:r>
              <a:rPr lang="ko-KR" altLang="en-US" sz="1600" dirty="0">
                <a:latin typeface="+mn-ea"/>
              </a:rPr>
              <a:t>보안매체가 없는 고객은 </a:t>
            </a:r>
            <a:r>
              <a:rPr lang="en-US" altLang="ko-KR" sz="1600" dirty="0">
                <a:latin typeface="+mn-ea"/>
              </a:rPr>
              <a:t>1</a:t>
            </a:r>
            <a:r>
              <a:rPr lang="ko-KR" altLang="en-US" sz="1600" dirty="0">
                <a:latin typeface="+mn-ea"/>
              </a:rPr>
              <a:t>원 계좌이체 인증을 진행합니다</a:t>
            </a:r>
            <a:r>
              <a:rPr lang="en-US" altLang="ko-KR" sz="1600" dirty="0" smtClean="0">
                <a:latin typeface="+mn-ea"/>
              </a:rPr>
              <a:t>.</a:t>
            </a:r>
            <a:endParaRPr lang="ko-KR" altLang="en-US" sz="1600" dirty="0">
              <a:latin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266" y="848548"/>
            <a:ext cx="953979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sz="1108" b="1" spc="-92" dirty="0" smtClean="0">
                <a:latin typeface="+mn-ea"/>
              </a:rPr>
              <a:t>예수금 </a:t>
            </a:r>
            <a:r>
              <a:rPr lang="ko-KR" altLang="en-US" sz="1108" b="1" spc="-92" dirty="0">
                <a:latin typeface="+mn-ea"/>
              </a:rPr>
              <a:t>계좌인증</a:t>
            </a:r>
            <a:endParaRPr lang="en-US" altLang="ko-KR" sz="1108" b="1" spc="-92" dirty="0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99009" y="854909"/>
            <a:ext cx="823110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sz="1108" b="1" spc="-92" dirty="0" err="1" smtClean="0">
                <a:latin typeface="+mn-ea"/>
              </a:rPr>
              <a:t>보안매체</a:t>
            </a:r>
            <a:r>
              <a:rPr lang="ko-KR" altLang="en-US" sz="1108" b="1" spc="-92" dirty="0" smtClean="0">
                <a:latin typeface="+mn-ea"/>
              </a:rPr>
              <a:t> </a:t>
            </a:r>
            <a:r>
              <a:rPr lang="ko-KR" altLang="en-US" sz="1108" b="1" spc="-92" dirty="0">
                <a:latin typeface="+mn-ea"/>
              </a:rPr>
              <a:t>인증</a:t>
            </a:r>
            <a:endParaRPr lang="en-US" altLang="ko-KR" sz="1108" b="1" spc="-92" dirty="0">
              <a:latin typeface="+mn-ea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1770705" y="5019921"/>
            <a:ext cx="926317" cy="32109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cxnSp>
        <p:nvCxnSpPr>
          <p:cNvPr id="38" name="꺾인 연결선 37"/>
          <p:cNvCxnSpPr>
            <a:stCxn id="25" idx="0"/>
            <a:endCxn id="19" idx="1"/>
          </p:cNvCxnSpPr>
          <p:nvPr/>
        </p:nvCxnSpPr>
        <p:spPr>
          <a:xfrm rot="5400000" flipH="1" flipV="1">
            <a:off x="1640814" y="3561726"/>
            <a:ext cx="2051245" cy="865145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1" b="3006"/>
          <a:stretch/>
        </p:blipFill>
        <p:spPr>
          <a:xfrm>
            <a:off x="3757539" y="1979712"/>
            <a:ext cx="1734646" cy="3595636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4625379" y="5157660"/>
            <a:ext cx="818281" cy="303313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pic>
        <p:nvPicPr>
          <p:cNvPr id="20" name="Picture 2" descr="S:\ITO-SI(클라우드 공동인증서비스 구축)\999.개인폴더\신동우\매뉴얼\스크린샷\Screenshot_20251017_10471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3" b="7013"/>
          <a:stretch/>
        </p:blipFill>
        <p:spPr bwMode="auto">
          <a:xfrm>
            <a:off x="5194391" y="2230142"/>
            <a:ext cx="1290506" cy="281922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595075" y="1993238"/>
            <a:ext cx="1084849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sz="1108" b="1" spc="-92" dirty="0">
                <a:latin typeface="+mn-ea"/>
              </a:rPr>
              <a:t>계좌인증 프로그램</a:t>
            </a:r>
            <a:endParaRPr lang="en-US" altLang="ko-KR" sz="1108" b="1" spc="-92" dirty="0">
              <a:latin typeface="+mn-ea"/>
            </a:endParaRPr>
          </a:p>
        </p:txBody>
      </p:sp>
      <p:cxnSp>
        <p:nvCxnSpPr>
          <p:cNvPr id="24" name="꺾인 연결선 23"/>
          <p:cNvCxnSpPr>
            <a:stCxn id="21" idx="3"/>
            <a:endCxn id="20" idx="2"/>
          </p:cNvCxnSpPr>
          <p:nvPr/>
        </p:nvCxnSpPr>
        <p:spPr>
          <a:xfrm flipV="1">
            <a:off x="5443660" y="5049371"/>
            <a:ext cx="395984" cy="259946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18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:\ITO-SI(클라우드 공동인증서비스 구축)\999.개인폴더\신동우\매뉴얼\스크린샷\Screenshot_20251021_18334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5" b="11576"/>
          <a:stretch/>
        </p:blipFill>
        <p:spPr bwMode="auto">
          <a:xfrm>
            <a:off x="2659188" y="1160553"/>
            <a:ext cx="1718031" cy="356801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그림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7" b="3199"/>
          <a:stretch/>
        </p:blipFill>
        <p:spPr>
          <a:xfrm>
            <a:off x="4628601" y="1147951"/>
            <a:ext cx="1718031" cy="3580618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pic>
        <p:nvPicPr>
          <p:cNvPr id="24" name="그림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8" b="2709"/>
          <a:stretch/>
        </p:blipFill>
        <p:spPr>
          <a:xfrm>
            <a:off x="689517" y="1160554"/>
            <a:ext cx="1718031" cy="3557430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인증수단</a:t>
            </a:r>
            <a:r>
              <a:rPr lang="ko-KR" altLang="en-US" dirty="0"/>
              <a:t> 발급 및 등록 </a:t>
            </a:r>
            <a:r>
              <a:rPr lang="en-US" altLang="ko-KR" dirty="0"/>
              <a:t>: </a:t>
            </a:r>
            <a:r>
              <a:rPr lang="ko-KR" altLang="en-US" dirty="0" err="1"/>
              <a:t>클라우드</a:t>
            </a:r>
            <a:r>
              <a:rPr lang="ko-KR" altLang="en-US" dirty="0"/>
              <a:t> </a:t>
            </a:r>
            <a:r>
              <a:rPr lang="ko-KR" altLang="en-US" dirty="0" err="1"/>
              <a:t>공동인증서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28</a:t>
            </a:fld>
            <a:endParaRPr lang="ko-KR" altLang="en-US"/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23032CC6-1F41-0E93-FD5D-34CF0AC44854}"/>
              </a:ext>
            </a:extLst>
          </p:cNvPr>
          <p:cNvSpPr txBox="1"/>
          <p:nvPr/>
        </p:nvSpPr>
        <p:spPr>
          <a:xfrm>
            <a:off x="599316" y="4927687"/>
            <a:ext cx="5659366" cy="5048127"/>
          </a:xfrm>
          <a:prstGeom prst="rect">
            <a:avLst/>
          </a:prstGeom>
          <a:noFill/>
        </p:spPr>
        <p:txBody>
          <a:bodyPr wrap="square" lIns="84406" tIns="42203" rIns="84406" bIns="42203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1021" indent="-211021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600" dirty="0">
                <a:latin typeface="+mn-ea"/>
              </a:rPr>
              <a:t>본인확인 및 인증 절차를 마치면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클라우드 공동인증서 목록을 조회합니다</a:t>
            </a:r>
            <a:r>
              <a:rPr lang="en-US" altLang="ko-KR" sz="1600" dirty="0">
                <a:latin typeface="+mn-ea"/>
              </a:rPr>
              <a:t>.</a:t>
            </a:r>
            <a:endParaRPr lang="en-US" altLang="ko-KR" sz="1600" dirty="0">
              <a:solidFill>
                <a:srgbClr val="FF0000"/>
              </a:solidFill>
              <a:latin typeface="+mn-ea"/>
            </a:endParaRPr>
          </a:p>
          <a:p>
            <a:pPr marL="211021" indent="-211021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600" dirty="0">
                <a:latin typeface="+mn-ea"/>
              </a:rPr>
              <a:t>클라우드 공동인증서 </a:t>
            </a:r>
            <a:r>
              <a:rPr lang="en-US" altLang="ko-KR" sz="1600" dirty="0">
                <a:latin typeface="+mn-ea"/>
              </a:rPr>
              <a:t>PIN</a:t>
            </a:r>
            <a:r>
              <a:rPr lang="ko-KR" altLang="en-US" sz="1600" dirty="0">
                <a:latin typeface="+mn-ea"/>
              </a:rPr>
              <a:t>번호 확인을 마치면 </a:t>
            </a:r>
            <a:r>
              <a:rPr lang="ko-KR" altLang="en-US" sz="1600" dirty="0" err="1">
                <a:latin typeface="+mn-ea"/>
              </a:rPr>
              <a:t>타기관에서</a:t>
            </a:r>
            <a:r>
              <a:rPr lang="ko-KR" altLang="en-US" sz="1600" dirty="0">
                <a:latin typeface="+mn-ea"/>
              </a:rPr>
              <a:t> 발급한 클라우드 공동인증서 등록이 완료됩니다</a:t>
            </a:r>
            <a:r>
              <a:rPr lang="en-US" altLang="ko-KR" sz="1600" dirty="0" smtClean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+mn-ea"/>
              </a:rPr>
              <a:t>[</a:t>
            </a:r>
            <a:r>
              <a:rPr lang="ko-KR" altLang="en-US" sz="1600" dirty="0" smtClean="0">
                <a:latin typeface="+mn-ea"/>
              </a:rPr>
              <a:t>등록 오류</a:t>
            </a:r>
            <a:r>
              <a:rPr lang="en-US" altLang="ko-KR" sz="1600" dirty="0" smtClean="0"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+mn-ea"/>
              </a:rPr>
              <a:t>1. </a:t>
            </a:r>
            <a:r>
              <a:rPr lang="ko-KR" altLang="en-US" sz="1600" dirty="0" smtClean="0">
                <a:latin typeface="+mn-ea"/>
              </a:rPr>
              <a:t>이미 </a:t>
            </a:r>
            <a:r>
              <a:rPr lang="ko-KR" altLang="en-US" sz="1600" dirty="0">
                <a:latin typeface="+mn-ea"/>
              </a:rPr>
              <a:t>등록된 인증서는 다시 등록할 수 없습니다</a:t>
            </a:r>
            <a:r>
              <a:rPr lang="en-US" altLang="ko-KR" sz="1600" dirty="0">
                <a:latin typeface="+mn-ea"/>
              </a:rPr>
              <a:t>.</a:t>
            </a: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/>
            </a:r>
            <a:br>
              <a:rPr lang="en-US" altLang="ko-KR" sz="1600" dirty="0">
                <a:latin typeface="+mn-ea"/>
              </a:rPr>
            </a:br>
            <a:r>
              <a:rPr lang="en-US" altLang="ko-KR" sz="1600" dirty="0" smtClean="0">
                <a:latin typeface="+mn-ea"/>
              </a:rPr>
              <a:t>2</a:t>
            </a:r>
            <a:r>
              <a:rPr lang="en-US" altLang="ko-KR" sz="1600" dirty="0">
                <a:latin typeface="+mn-ea"/>
              </a:rPr>
              <a:t>. </a:t>
            </a:r>
            <a:r>
              <a:rPr lang="ko-KR" altLang="en-US" sz="1600" dirty="0">
                <a:latin typeface="+mn-ea"/>
              </a:rPr>
              <a:t>로그인 계정과 일치하지 않는 사용자의 인증서는 등록할 수 없습니다</a:t>
            </a:r>
            <a:r>
              <a:rPr lang="en-US" altLang="ko-KR" sz="1600" dirty="0">
                <a:latin typeface="+mn-ea"/>
              </a:rPr>
              <a:t>.</a:t>
            </a:r>
          </a:p>
          <a:p>
            <a:pPr marL="211021" indent="-211021">
              <a:lnSpc>
                <a:spcPct val="150000"/>
              </a:lnSpc>
              <a:buFont typeface="+mj-lt"/>
              <a:buAutoNum type="arabicPeriod"/>
            </a:pPr>
            <a:endParaRPr lang="en-US" altLang="ko-KR" sz="1600" dirty="0">
              <a:latin typeface="+mn-ea"/>
            </a:endParaRPr>
          </a:p>
          <a:p>
            <a:pPr marL="211021" indent="-211021">
              <a:lnSpc>
                <a:spcPct val="150000"/>
              </a:lnSpc>
              <a:buFont typeface="+mj-lt"/>
              <a:buAutoNum type="arabicPeriod"/>
            </a:pPr>
            <a:endParaRPr lang="en-US" altLang="ko-KR" sz="1600" dirty="0">
              <a:latin typeface="+mn-ea"/>
            </a:endParaRPr>
          </a:p>
          <a:p>
            <a:pPr marL="211021" indent="-211021">
              <a:lnSpc>
                <a:spcPct val="150000"/>
              </a:lnSpc>
              <a:buFont typeface="+mj-lt"/>
              <a:buAutoNum type="arabicPeriod"/>
            </a:pPr>
            <a:endParaRPr lang="en-US" altLang="ko-KR" sz="1600" dirty="0">
              <a:latin typeface="+mn-ea"/>
            </a:endParaRPr>
          </a:p>
          <a:p>
            <a:pPr marL="211021" indent="-211021">
              <a:lnSpc>
                <a:spcPct val="150000"/>
              </a:lnSpc>
              <a:buFont typeface="+mj-lt"/>
              <a:buAutoNum type="arabicPeriod"/>
            </a:pPr>
            <a:endParaRPr lang="en-US" altLang="ko-KR" sz="16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600" dirty="0">
              <a:latin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266" y="851213"/>
            <a:ext cx="1291507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sz="1108" b="1" spc="-92" dirty="0" err="1" smtClean="0">
                <a:latin typeface="+mn-ea"/>
              </a:rPr>
              <a:t>클라우드</a:t>
            </a:r>
            <a:r>
              <a:rPr lang="ko-KR" altLang="en-US" sz="1108" b="1" spc="-92" dirty="0" smtClean="0">
                <a:latin typeface="+mn-ea"/>
              </a:rPr>
              <a:t> </a:t>
            </a:r>
            <a:r>
              <a:rPr lang="ko-KR" altLang="en-US" sz="1108" b="1" spc="-92" dirty="0">
                <a:latin typeface="+mn-ea"/>
              </a:rPr>
              <a:t>인증서 선택 </a:t>
            </a:r>
            <a:endParaRPr lang="en-US" altLang="ko-KR" sz="1108" b="1" spc="-92" dirty="0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59188" y="857574"/>
            <a:ext cx="807529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sz="1108" b="1" spc="-92" dirty="0" smtClean="0">
                <a:latin typeface="+mn-ea"/>
              </a:rPr>
              <a:t> </a:t>
            </a:r>
            <a:r>
              <a:rPr lang="en-US" altLang="ko-KR" sz="1108" b="1" spc="-92" dirty="0">
                <a:latin typeface="+mn-ea"/>
              </a:rPr>
              <a:t>PIN</a:t>
            </a:r>
            <a:r>
              <a:rPr lang="ko-KR" altLang="en-US" sz="1108" b="1" spc="-92" dirty="0">
                <a:latin typeface="+mn-ea"/>
              </a:rPr>
              <a:t>번호 입력</a:t>
            </a:r>
            <a:endParaRPr lang="en-US" altLang="ko-KR" sz="1108" b="1" spc="-92" dirty="0"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28601" y="857574"/>
            <a:ext cx="523477" cy="1704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sz="1108" b="1" spc="-92" dirty="0" err="1" smtClean="0">
                <a:latin typeface="+mn-ea"/>
              </a:rPr>
              <a:t>등록완료</a:t>
            </a:r>
            <a:endParaRPr lang="en-US" altLang="ko-KR" sz="1108" b="1" spc="-92" dirty="0">
              <a:latin typeface="+mn-ea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770242" y="2511463"/>
            <a:ext cx="1556202" cy="440994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2823249" y="3071350"/>
            <a:ext cx="1390994" cy="936153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F257590E-C41B-F1E3-9845-B98F21E21CBA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4214243" y="3539427"/>
            <a:ext cx="8764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꺾인 연결선 39"/>
          <p:cNvCxnSpPr>
            <a:stCxn id="27" idx="2"/>
            <a:endCxn id="34" idx="1"/>
          </p:cNvCxnSpPr>
          <p:nvPr/>
        </p:nvCxnSpPr>
        <p:spPr>
          <a:xfrm rot="16200000" flipH="1">
            <a:off x="1892312" y="2608488"/>
            <a:ext cx="586971" cy="1274906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2028815" y="7636679"/>
            <a:ext cx="3458801" cy="1062877"/>
            <a:chOff x="957786" y="7165245"/>
            <a:chExt cx="3458801" cy="1062877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20" t="31597" r="16859" b="10944"/>
            <a:stretch/>
          </p:blipFill>
          <p:spPr bwMode="auto">
            <a:xfrm>
              <a:off x="2823249" y="7371481"/>
              <a:ext cx="1593338" cy="856641"/>
            </a:xfrm>
            <a:prstGeom prst="roundRect">
              <a:avLst>
                <a:gd name="adj" fmla="val 7126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31" t="27802" r="14191" b="8296"/>
            <a:stretch/>
          </p:blipFill>
          <p:spPr bwMode="auto">
            <a:xfrm>
              <a:off x="957786" y="7371482"/>
              <a:ext cx="1591622" cy="820304"/>
            </a:xfrm>
            <a:prstGeom prst="roundRect">
              <a:avLst>
                <a:gd name="adj" fmla="val 9406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직사각형 20"/>
            <p:cNvSpPr/>
            <p:nvPr/>
          </p:nvSpPr>
          <p:spPr>
            <a:xfrm>
              <a:off x="957787" y="7165245"/>
              <a:ext cx="274542" cy="14368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831" dirty="0" smtClean="0">
                  <a:solidFill>
                    <a:schemeClr val="tx1"/>
                  </a:solidFill>
                </a:rPr>
                <a:t>1</a:t>
              </a:r>
              <a:endParaRPr lang="ko-KR" altLang="en-US" sz="831" dirty="0">
                <a:solidFill>
                  <a:schemeClr val="tx1"/>
                </a:solidFill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835127" y="7165245"/>
              <a:ext cx="274542" cy="14368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831" dirty="0" smtClean="0">
                  <a:solidFill>
                    <a:schemeClr val="tx1"/>
                  </a:solidFill>
                </a:rPr>
                <a:t>2</a:t>
              </a:r>
              <a:endParaRPr lang="ko-KR" altLang="en-US" sz="831" dirty="0">
                <a:solidFill>
                  <a:schemeClr val="tx1"/>
                </a:solidFill>
              </a:endParaRPr>
            </a:p>
          </p:txBody>
        </p:sp>
      </p:grp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11481A6-8627-3CCD-02C8-5588DF6BBFD2}"/>
              </a:ext>
            </a:extLst>
          </p:cNvPr>
          <p:cNvSpPr/>
          <p:nvPr/>
        </p:nvSpPr>
        <p:spPr>
          <a:xfrm>
            <a:off x="4659153" y="4294516"/>
            <a:ext cx="1672482" cy="357201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662"/>
          </a:p>
        </p:txBody>
      </p:sp>
    </p:spTree>
    <p:extLst>
      <p:ext uri="{BB962C8B-B14F-4D97-AF65-F5344CB8AC3E}">
        <p14:creationId xmlns:p14="http://schemas.microsoft.com/office/powerpoint/2010/main" val="209191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259632"/>
            <a:ext cx="6858000" cy="19600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z="4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4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대출신청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4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898" y="48513"/>
            <a:ext cx="28670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latinLnBrk="0">
              <a:spcBef>
                <a:spcPts val="100"/>
              </a:spcBef>
            </a:pPr>
            <a:r>
              <a:rPr sz="2000" b="1" kern="0" dirty="0">
                <a:solidFill>
                  <a:srgbClr val="404040"/>
                </a:solidFill>
                <a:latin typeface="Malgun Gothic"/>
                <a:cs typeface="Malgun Gothic"/>
              </a:rPr>
              <a:t>0.</a:t>
            </a:r>
            <a:r>
              <a:rPr sz="2000" b="1" kern="0" spc="-5" dirty="0">
                <a:solidFill>
                  <a:srgbClr val="404040"/>
                </a:solidFill>
                <a:latin typeface="Malgun Gothic"/>
                <a:cs typeface="Malgun Gothic"/>
              </a:rPr>
              <a:t> </a:t>
            </a:r>
            <a:r>
              <a:rPr sz="2000" b="1" kern="0" dirty="0">
                <a:solidFill>
                  <a:srgbClr val="404040"/>
                </a:solidFill>
                <a:latin typeface="Malgun Gothic"/>
                <a:cs typeface="Malgun Gothic"/>
              </a:rPr>
              <a:t>APP</a:t>
            </a:r>
            <a:r>
              <a:rPr sz="2000" b="1" kern="0" spc="-30" dirty="0">
                <a:solidFill>
                  <a:srgbClr val="404040"/>
                </a:solidFill>
                <a:latin typeface="Malgun Gothic"/>
                <a:cs typeface="Malgun Gothic"/>
              </a:rPr>
              <a:t> </a:t>
            </a:r>
            <a:r>
              <a:rPr sz="2000" b="1" kern="0" dirty="0">
                <a:solidFill>
                  <a:srgbClr val="404040"/>
                </a:solidFill>
                <a:latin typeface="Malgun Gothic"/>
                <a:cs typeface="Malgun Gothic"/>
              </a:rPr>
              <a:t>실행</a:t>
            </a:r>
            <a:r>
              <a:rPr sz="2000" b="1" kern="0" spc="-10" dirty="0">
                <a:solidFill>
                  <a:srgbClr val="404040"/>
                </a:solidFill>
                <a:latin typeface="Malgun Gothic"/>
                <a:cs typeface="Malgun Gothic"/>
              </a:rPr>
              <a:t> </a:t>
            </a:r>
            <a:r>
              <a:rPr sz="2000" b="1" kern="0" dirty="0">
                <a:solidFill>
                  <a:srgbClr val="404040"/>
                </a:solidFill>
                <a:latin typeface="Malgun Gothic"/>
                <a:cs typeface="Malgun Gothic"/>
              </a:rPr>
              <a:t>시</a:t>
            </a:r>
            <a:r>
              <a:rPr sz="2000" b="1" kern="0" spc="-15" dirty="0">
                <a:solidFill>
                  <a:srgbClr val="404040"/>
                </a:solidFill>
                <a:latin typeface="Malgun Gothic"/>
                <a:cs typeface="Malgun Gothic"/>
              </a:rPr>
              <a:t> </a:t>
            </a:r>
            <a:r>
              <a:rPr sz="2000" b="1" kern="0" spc="-20" dirty="0">
                <a:solidFill>
                  <a:srgbClr val="404040"/>
                </a:solidFill>
                <a:latin typeface="Malgun Gothic"/>
                <a:cs typeface="Malgun Gothic"/>
              </a:rPr>
              <a:t>유의사항</a:t>
            </a:r>
            <a:endParaRPr sz="2000" kern="0">
              <a:solidFill>
                <a:sysClr val="windowText" lastClr="000000"/>
              </a:solidFill>
              <a:latin typeface="Malgun Gothic"/>
              <a:cs typeface="Malgun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5763" y="798824"/>
            <a:ext cx="5558790" cy="16212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 latinLnBrk="0">
              <a:lnSpc>
                <a:spcPct val="150000"/>
              </a:lnSpc>
              <a:spcBef>
                <a:spcPts val="100"/>
              </a:spcBef>
              <a:buFont typeface="Wingdings"/>
              <a:buChar char=""/>
              <a:tabLst>
                <a:tab pos="354965" algn="l"/>
              </a:tabLst>
            </a:pP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App</a:t>
            </a:r>
            <a:r>
              <a:rPr kern="0" spc="-1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(증권금융뱅킹+) 최초</a:t>
            </a:r>
            <a:r>
              <a:rPr kern="0" spc="-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다운로드</a:t>
            </a:r>
            <a:r>
              <a:rPr kern="0" spc="1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후 실행 </a:t>
            </a:r>
            <a:r>
              <a:rPr kern="0" spc="-5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시</a:t>
            </a:r>
            <a:endParaRPr kern="0">
              <a:solidFill>
                <a:sysClr val="windowText" lastClr="000000"/>
              </a:solidFill>
              <a:latin typeface="Malgun Gothic"/>
              <a:cs typeface="Malgun Gothic"/>
            </a:endParaRPr>
          </a:p>
          <a:p>
            <a:pPr marL="354965" marR="5080" indent="-342900" latinLnBrk="0">
              <a:lnSpc>
                <a:spcPct val="150000"/>
              </a:lnSpc>
              <a:buFont typeface="Wingdings"/>
              <a:buChar char=""/>
              <a:tabLst>
                <a:tab pos="354965" algn="l"/>
              </a:tabLst>
            </a:pP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아래와</a:t>
            </a:r>
            <a:r>
              <a:rPr kern="0" spc="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같이 화면이</a:t>
            </a:r>
            <a:r>
              <a:rPr kern="0" spc="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정지된</a:t>
            </a:r>
            <a:r>
              <a:rPr kern="0" spc="1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것처럼</a:t>
            </a:r>
            <a:r>
              <a:rPr kern="0" spc="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보일 수</a:t>
            </a:r>
            <a:r>
              <a:rPr kern="0" spc="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spc="-2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있으나,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이는</a:t>
            </a:r>
            <a:r>
              <a:rPr kern="0" spc="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컨텐츠 다운로드</a:t>
            </a:r>
            <a:r>
              <a:rPr kern="0" spc="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중인</a:t>
            </a:r>
            <a:r>
              <a:rPr kern="0" spc="1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spc="-2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것으로</a:t>
            </a:r>
            <a:endParaRPr kern="0">
              <a:solidFill>
                <a:sysClr val="windowText" lastClr="000000"/>
              </a:solidFill>
              <a:latin typeface="Malgun Gothic"/>
              <a:cs typeface="Malgun Gothic"/>
            </a:endParaRPr>
          </a:p>
          <a:p>
            <a:pPr marL="354965" indent="-342265" latinLnBrk="0">
              <a:lnSpc>
                <a:spcPct val="150000"/>
              </a:lnSpc>
              <a:buFont typeface="Wingdings"/>
              <a:buChar char=""/>
              <a:tabLst>
                <a:tab pos="354965" algn="l"/>
              </a:tabLst>
            </a:pP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다소</a:t>
            </a:r>
            <a:r>
              <a:rPr kern="0" spc="-2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시간이</a:t>
            </a:r>
            <a:r>
              <a:rPr kern="0" spc="-1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소요되더라도</a:t>
            </a:r>
            <a:r>
              <a:rPr kern="0" spc="-1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잠시 대기</a:t>
            </a:r>
            <a:r>
              <a:rPr kern="0" spc="-10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 </a:t>
            </a:r>
            <a:r>
              <a:rPr kern="0" spc="-25" dirty="0">
                <a:solidFill>
                  <a:sysClr val="windowText" lastClr="000000"/>
                </a:solidFill>
                <a:latin typeface="Malgun Gothic"/>
                <a:cs typeface="Malgun Gothic"/>
              </a:rPr>
              <a:t>요망</a:t>
            </a:r>
            <a:endParaRPr kern="0">
              <a:solidFill>
                <a:sysClr val="windowText" lastClr="000000"/>
              </a:solidFill>
              <a:latin typeface="Malgun Gothic"/>
              <a:cs typeface="Malgun Gothic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958322" y="2479556"/>
            <a:ext cx="2806065" cy="5712460"/>
            <a:chOff x="1958322" y="2479556"/>
            <a:chExt cx="2806065" cy="571246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58322" y="2479556"/>
              <a:ext cx="2805713" cy="571193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18994" y="2639593"/>
              <a:ext cx="2475992" cy="538327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538602" y="4932083"/>
              <a:ext cx="1637030" cy="630555"/>
            </a:xfrm>
            <a:custGeom>
              <a:avLst/>
              <a:gdLst/>
              <a:ahLst/>
              <a:cxnLst/>
              <a:rect l="l" t="t" r="r" b="b"/>
              <a:pathLst>
                <a:path w="1637029" h="630554">
                  <a:moveTo>
                    <a:pt x="0" y="630389"/>
                  </a:moveTo>
                  <a:lnTo>
                    <a:pt x="1636776" y="630389"/>
                  </a:lnTo>
                  <a:lnTo>
                    <a:pt x="1636776" y="0"/>
                  </a:lnTo>
                  <a:lnTo>
                    <a:pt x="0" y="0"/>
                  </a:lnTo>
                  <a:lnTo>
                    <a:pt x="0" y="630389"/>
                  </a:lnTo>
                  <a:close/>
                </a:path>
              </a:pathLst>
            </a:custGeom>
            <a:ln w="253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latinLnBrk="0"/>
              <a:endParaRPr kern="0" smtClea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5252" rIns="0" bIns="0" rtlCol="0">
            <a:spAutoFit/>
          </a:bodyPr>
          <a:lstStyle/>
          <a:p>
            <a:pPr marL="74295">
              <a:spcBef>
                <a:spcPts val="185"/>
              </a:spcBef>
            </a:pPr>
            <a:fld id="{81D60167-4931-47E6-BA6A-407CBD079E47}" type="slidenum">
              <a:rPr spc="-50" dirty="0"/>
              <a:pPr marL="74295">
                <a:spcBef>
                  <a:spcPts val="185"/>
                </a:spcBef>
              </a:pPr>
              <a:t>3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36043017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4581128" y="1039840"/>
            <a:ext cx="2088232" cy="6241306"/>
            <a:chOff x="3545582" y="747090"/>
            <a:chExt cx="1386061" cy="4142658"/>
          </a:xfrm>
        </p:grpSpPr>
        <p:pic>
          <p:nvPicPr>
            <p:cNvPr id="29" name="그림 28" descr="텍스트, 전자제품, 스크린샷, 소프트웨어이(가) 표시된 사진&#10;&#10;자동 생성된 설명">
              <a:extLst>
                <a:ext uri="{FF2B5EF4-FFF2-40B4-BE49-F238E27FC236}">
                  <a16:creationId xmlns:a16="http://schemas.microsoft.com/office/drawing/2014/main" id="{4908201F-E9C2-AEE8-7240-16B2B5BC8A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64085"/>
            <a:stretch/>
          </p:blipFill>
          <p:spPr>
            <a:xfrm>
              <a:off x="3545582" y="747090"/>
              <a:ext cx="1381125" cy="2900986"/>
            </a:xfrm>
            <a:prstGeom prst="rect">
              <a:avLst/>
            </a:prstGeom>
          </p:spPr>
        </p:pic>
        <p:pic>
          <p:nvPicPr>
            <p:cNvPr id="30" name="그림 29" descr="텍스트, 전자제품, 스크린샷, 소프트웨어이(가) 표시된 사진&#10;&#10;자동 생성된 설명">
              <a:extLst>
                <a:ext uri="{FF2B5EF4-FFF2-40B4-BE49-F238E27FC236}">
                  <a16:creationId xmlns:a16="http://schemas.microsoft.com/office/drawing/2014/main" id="{4908201F-E9C2-AEE8-7240-16B2B5BC8A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84557"/>
            <a:stretch/>
          </p:blipFill>
          <p:spPr>
            <a:xfrm>
              <a:off x="3550518" y="3642404"/>
              <a:ext cx="1381125" cy="1247344"/>
            </a:xfrm>
            <a:prstGeom prst="rect">
              <a:avLst/>
            </a:prstGeom>
          </p:spPr>
        </p:pic>
      </p:grpSp>
      <p:grpSp>
        <p:nvGrpSpPr>
          <p:cNvPr id="8" name="그룹 7"/>
          <p:cNvGrpSpPr/>
          <p:nvPr/>
        </p:nvGrpSpPr>
        <p:grpSpPr>
          <a:xfrm>
            <a:off x="38912" y="1115616"/>
            <a:ext cx="6594437" cy="6732999"/>
            <a:chOff x="63829" y="2874679"/>
            <a:chExt cx="5897279" cy="5527657"/>
          </a:xfrm>
        </p:grpSpPr>
        <p:sp>
          <p:nvSpPr>
            <p:cNvPr id="27" name="직사각형 26"/>
            <p:cNvSpPr/>
            <p:nvPr/>
          </p:nvSpPr>
          <p:spPr>
            <a:xfrm>
              <a:off x="4173205" y="7569186"/>
              <a:ext cx="1787903" cy="28204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30664" y="5220072"/>
              <a:ext cx="720080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208610" y="2874679"/>
              <a:ext cx="1920232" cy="5050826"/>
              <a:chOff x="-4913101" y="529208"/>
              <a:chExt cx="2538000" cy="7859640"/>
            </a:xfrm>
          </p:grpSpPr>
          <p:pic>
            <p:nvPicPr>
              <p:cNvPr id="20" name="그림 19">
                <a:extLst>
                  <a:ext uri="{FF2B5EF4-FFF2-40B4-BE49-F238E27FC236}">
                    <a16:creationId xmlns:a16="http://schemas.microsoft.com/office/drawing/2014/main" id="{7CAC29E5-8ED3-F50F-7757-E1A9B93F20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4509"/>
              <a:stretch/>
            </p:blipFill>
            <p:spPr>
              <a:xfrm>
                <a:off x="-4867291" y="529208"/>
                <a:ext cx="2319627" cy="7859640"/>
              </a:xfrm>
              <a:prstGeom prst="rect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913101" y="7795589"/>
                <a:ext cx="2538000" cy="593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9713" y="7477707"/>
              <a:ext cx="266700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59" y="7887986"/>
              <a:ext cx="2067803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29" y="7528401"/>
              <a:ext cx="168011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직사각형 15"/>
            <p:cNvSpPr/>
            <p:nvPr/>
          </p:nvSpPr>
          <p:spPr>
            <a:xfrm>
              <a:off x="1554398" y="7654409"/>
              <a:ext cx="317946" cy="28204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-96044" y="52114"/>
            <a:ext cx="5829300" cy="332345"/>
          </a:xfrm>
        </p:spPr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2996955" y="8892482"/>
            <a:ext cx="576063" cy="151470"/>
          </a:xfrm>
        </p:spPr>
        <p:txBody>
          <a:bodyPr/>
          <a:lstStyle/>
          <a:p>
            <a:fld id="{FC7CBAAD-2C6F-4F95-B458-8F4DC690242F}" type="slidenum">
              <a:rPr lang="ko-KR" altLang="en-US" smtClean="0"/>
              <a:t>30</a:t>
            </a:fld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89806" y="1985045"/>
            <a:ext cx="1671418" cy="633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855F5EC7-E4AE-C040-3C10-5D93E0735E9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6891"/>
          <a:stretch/>
        </p:blipFill>
        <p:spPr>
          <a:xfrm>
            <a:off x="2483345" y="1115616"/>
            <a:ext cx="1890081" cy="4458592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</p:pic>
      <p:sp>
        <p:nvSpPr>
          <p:cNvPr id="19" name="직사각형 18"/>
          <p:cNvSpPr/>
          <p:nvPr/>
        </p:nvSpPr>
        <p:spPr>
          <a:xfrm>
            <a:off x="2541637" y="3683521"/>
            <a:ext cx="915324" cy="2289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/>
          <p:cNvCxnSpPr>
            <a:stCxn id="16" idx="3"/>
            <a:endCxn id="19" idx="1"/>
          </p:cNvCxnSpPr>
          <p:nvPr/>
        </p:nvCxnSpPr>
        <p:spPr>
          <a:xfrm flipV="1">
            <a:off x="2061224" y="3797994"/>
            <a:ext cx="480413" cy="3311379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>
            <a:stCxn id="19" idx="3"/>
            <a:endCxn id="27" idx="1"/>
          </p:cNvCxnSpPr>
          <p:nvPr/>
        </p:nvCxnSpPr>
        <p:spPr>
          <a:xfrm>
            <a:off x="3456961" y="3797994"/>
            <a:ext cx="1177125" cy="3207572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83276" y="7708958"/>
            <a:ext cx="6842148" cy="659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965" marR="5080" indent="-34226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4965" algn="l"/>
                <a:tab pos="355600" algn="l"/>
              </a:tabLst>
            </a:pPr>
            <a:r>
              <a:rPr lang="ko-KR" altLang="en-US" dirty="0" err="1" smtClean="0">
                <a:cs typeface="맑은 고딕"/>
              </a:rPr>
              <a:t>전체메뉴탭</a:t>
            </a:r>
            <a:r>
              <a:rPr lang="ko-KR" altLang="en-US" dirty="0" smtClean="0">
                <a:cs typeface="맑은 고딕"/>
              </a:rPr>
              <a:t> </a:t>
            </a:r>
            <a:r>
              <a:rPr lang="en-US" altLang="ko-KR" dirty="0" smtClean="0">
                <a:cs typeface="맑은 고딕"/>
              </a:rPr>
              <a:t>&gt; </a:t>
            </a:r>
            <a:r>
              <a:rPr lang="ko-KR" altLang="en-US" dirty="0" smtClean="0">
                <a:cs typeface="맑은 고딕"/>
              </a:rPr>
              <a:t>우리사주대출 </a:t>
            </a:r>
            <a:r>
              <a:rPr lang="en-US" altLang="ko-KR" dirty="0" smtClean="0">
                <a:cs typeface="맑은 고딕"/>
              </a:rPr>
              <a:t>&gt; </a:t>
            </a:r>
            <a:r>
              <a:rPr lang="ko-KR" altLang="en-US" dirty="0" smtClean="0">
                <a:cs typeface="맑은 고딕"/>
              </a:rPr>
              <a:t>우리사주취득자금대출 </a:t>
            </a:r>
            <a:r>
              <a:rPr lang="en-US" altLang="ko-KR" dirty="0" smtClean="0">
                <a:cs typeface="맑은 고딕"/>
              </a:rPr>
              <a:t>&gt;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354965" algn="l"/>
                <a:tab pos="355600" algn="l"/>
              </a:tabLst>
            </a:pPr>
            <a:r>
              <a:rPr lang="ko-KR" altLang="en-US" dirty="0" smtClean="0">
                <a:cs typeface="맑은 고딕"/>
              </a:rPr>
              <a:t>대출신청</a:t>
            </a:r>
            <a:r>
              <a:rPr lang="en-US" altLang="ko-KR" dirty="0" smtClean="0">
                <a:cs typeface="맑은 고딕"/>
              </a:rPr>
              <a:t>/</a:t>
            </a:r>
            <a:r>
              <a:rPr lang="ko-KR" altLang="en-US" dirty="0" smtClean="0">
                <a:cs typeface="맑은 고딕"/>
              </a:rPr>
              <a:t>신청현황 </a:t>
            </a:r>
            <a:r>
              <a:rPr lang="en-US" altLang="ko-KR" dirty="0" smtClean="0">
                <a:cs typeface="맑은 고딕"/>
              </a:rPr>
              <a:t>&gt; </a:t>
            </a:r>
            <a:r>
              <a:rPr lang="ko-KR" altLang="en-US" dirty="0" smtClean="0">
                <a:cs typeface="맑은 고딕"/>
              </a:rPr>
              <a:t>대출신청</a:t>
            </a:r>
            <a:endParaRPr lang="ko-KR" altLang="en-US" dirty="0">
              <a:cs typeface="맑은 고딕"/>
            </a:endParaRPr>
          </a:p>
        </p:txBody>
      </p:sp>
      <p:sp>
        <p:nvSpPr>
          <p:cNvPr id="28" name="제목 2"/>
          <p:cNvSpPr txBox="1">
            <a:spLocks/>
          </p:cNvSpPr>
          <p:nvPr/>
        </p:nvSpPr>
        <p:spPr>
          <a:xfrm>
            <a:off x="47972" y="52114"/>
            <a:ext cx="5829300" cy="33234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2000" b="1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/>
              <a:t>3. </a:t>
            </a:r>
            <a:r>
              <a:rPr lang="ko-KR" altLang="en-US" smtClean="0"/>
              <a:t>대출신청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658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-96044" y="52114"/>
            <a:ext cx="5829300" cy="332345"/>
          </a:xfrm>
        </p:spPr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269756" y="1471428"/>
            <a:ext cx="4455387" cy="5476836"/>
            <a:chOff x="476672" y="1763688"/>
            <a:chExt cx="5976664" cy="4752528"/>
          </a:xfrm>
        </p:grpSpPr>
        <p:pic>
          <p:nvPicPr>
            <p:cNvPr id="31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6672" y="1763688"/>
              <a:ext cx="2664296" cy="4752528"/>
            </a:xfrm>
            <a:prstGeom prst="rect">
              <a:avLst/>
            </a:prstGeom>
          </p:spPr>
        </p:pic>
        <p:pic>
          <p:nvPicPr>
            <p:cNvPr id="3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45024" y="1763688"/>
              <a:ext cx="2808312" cy="4588171"/>
            </a:xfrm>
            <a:prstGeom prst="rect">
              <a:avLst/>
            </a:prstGeom>
          </p:spPr>
        </p:pic>
        <p:sp>
          <p:nvSpPr>
            <p:cNvPr id="34" name="object 9"/>
            <p:cNvSpPr/>
            <p:nvPr/>
          </p:nvSpPr>
          <p:spPr>
            <a:xfrm>
              <a:off x="557153" y="5724128"/>
              <a:ext cx="2511807" cy="504190"/>
            </a:xfrm>
            <a:custGeom>
              <a:avLst/>
              <a:gdLst/>
              <a:ahLst/>
              <a:cxnLst/>
              <a:rect l="l" t="t" r="r" b="b"/>
              <a:pathLst>
                <a:path w="1991995" h="504190">
                  <a:moveTo>
                    <a:pt x="0" y="504050"/>
                  </a:moveTo>
                  <a:lnTo>
                    <a:pt x="1991995" y="504050"/>
                  </a:lnTo>
                  <a:lnTo>
                    <a:pt x="1991995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3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9"/>
            <p:cNvSpPr/>
            <p:nvPr/>
          </p:nvSpPr>
          <p:spPr>
            <a:xfrm>
              <a:off x="4187202" y="3887857"/>
              <a:ext cx="1723956" cy="504190"/>
            </a:xfrm>
            <a:custGeom>
              <a:avLst/>
              <a:gdLst/>
              <a:ahLst/>
              <a:cxnLst/>
              <a:rect l="l" t="t" r="r" b="b"/>
              <a:pathLst>
                <a:path w="1991995" h="504190">
                  <a:moveTo>
                    <a:pt x="0" y="504050"/>
                  </a:moveTo>
                  <a:lnTo>
                    <a:pt x="1991995" y="504050"/>
                  </a:lnTo>
                  <a:lnTo>
                    <a:pt x="1991995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3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cxnSp>
          <p:nvCxnSpPr>
            <p:cNvPr id="6" name="직선 화살표 연결선 5"/>
            <p:cNvCxnSpPr/>
            <p:nvPr/>
          </p:nvCxnSpPr>
          <p:spPr>
            <a:xfrm flipV="1">
              <a:off x="3068960" y="4139952"/>
              <a:ext cx="1118242" cy="183627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57961" y="6979622"/>
            <a:ext cx="499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신청내용 확인 후</a:t>
            </a:r>
            <a:r>
              <a:rPr lang="en-US" altLang="ko-KR" dirty="0" smtClean="0"/>
              <a:t>, “</a:t>
            </a:r>
            <a:r>
              <a:rPr lang="ko-KR" altLang="en-US" dirty="0" smtClean="0"/>
              <a:t>확인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버튼 클릭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3538" y="7479116"/>
            <a:ext cx="4991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대출가능여부 조회 클릭</a:t>
            </a: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ko-KR" altLang="en-US" dirty="0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067" y="755575"/>
            <a:ext cx="1750504" cy="77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직선 화살표 연결선 39"/>
          <p:cNvCxnSpPr/>
          <p:nvPr/>
        </p:nvCxnSpPr>
        <p:spPr>
          <a:xfrm>
            <a:off x="4326262" y="4209847"/>
            <a:ext cx="1292057" cy="367452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7902" y="7956376"/>
            <a:ext cx="3155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개인</a:t>
            </a:r>
            <a:r>
              <a:rPr lang="en-US" altLang="ko-KR" dirty="0" smtClean="0"/>
              <a:t>(</a:t>
            </a:r>
            <a:r>
              <a:rPr lang="ko-KR" altLang="en-US" dirty="0" smtClean="0"/>
              <a:t>신용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정보동의</a:t>
            </a: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ko-KR" dirty="0" smtClean="0"/>
          </a:p>
        </p:txBody>
      </p:sp>
      <p:sp>
        <p:nvSpPr>
          <p:cNvPr id="14" name="직사각형 13"/>
          <p:cNvSpPr/>
          <p:nvPr/>
        </p:nvSpPr>
        <p:spPr>
          <a:xfrm>
            <a:off x="725922" y="2123728"/>
            <a:ext cx="1080120" cy="540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2996955" y="8892482"/>
            <a:ext cx="576063" cy="151470"/>
          </a:xfrm>
        </p:spPr>
        <p:txBody>
          <a:bodyPr/>
          <a:lstStyle/>
          <a:p>
            <a:fld id="{FC7CBAAD-2C6F-4F95-B458-8F4DC690242F}" type="slidenum">
              <a:rPr lang="ko-KR" altLang="en-US" smtClean="0"/>
              <a:t>31</a:t>
            </a:fld>
            <a:endParaRPr lang="ko-KR" altLang="en-US"/>
          </a:p>
        </p:txBody>
      </p:sp>
      <p:sp>
        <p:nvSpPr>
          <p:cNvPr id="17" name="제목 2"/>
          <p:cNvSpPr txBox="1">
            <a:spLocks/>
          </p:cNvSpPr>
          <p:nvPr/>
        </p:nvSpPr>
        <p:spPr>
          <a:xfrm>
            <a:off x="47972" y="52114"/>
            <a:ext cx="5829300" cy="33234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2000" b="1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/>
              <a:t>3. </a:t>
            </a:r>
            <a:r>
              <a:rPr lang="ko-KR" altLang="en-US" smtClean="0"/>
              <a:t>대출신청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937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3"/>
          <p:cNvSpPr txBox="1"/>
          <p:nvPr/>
        </p:nvSpPr>
        <p:spPr>
          <a:xfrm>
            <a:off x="2200275" y="6153015"/>
            <a:ext cx="4400550" cy="2292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4965" algn="l"/>
                <a:tab pos="355600" algn="l"/>
              </a:tabLst>
            </a:pPr>
            <a:r>
              <a:rPr sz="1800" dirty="0">
                <a:latin typeface="맑은 고딕"/>
                <a:cs typeface="맑은 고딕"/>
              </a:rPr>
              <a:t>고객확인</a:t>
            </a:r>
            <a:r>
              <a:rPr sz="1800" spc="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2+1</a:t>
            </a:r>
            <a:r>
              <a:rPr sz="1800" spc="-5" dirty="0">
                <a:latin typeface="맑은 고딕"/>
                <a:cs typeface="맑은 고딕"/>
              </a:rPr>
              <a:t> </a:t>
            </a:r>
            <a:r>
              <a:rPr sz="1800" spc="-25" dirty="0" err="1" smtClean="0">
                <a:latin typeface="맑은 고딕"/>
                <a:cs typeface="맑은 고딕"/>
              </a:rPr>
              <a:t>진행</a:t>
            </a:r>
            <a:endParaRPr lang="en-US" sz="1800" spc="-25" dirty="0" smtClean="0">
              <a:latin typeface="맑은 고딕"/>
              <a:cs typeface="맑은 고딕"/>
            </a:endParaRPr>
          </a:p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4965" algn="l"/>
                <a:tab pos="355600" algn="l"/>
              </a:tabLst>
            </a:pPr>
            <a:endParaRPr sz="400" dirty="0">
              <a:latin typeface="맑은 고딕"/>
              <a:cs typeface="맑은 고딕"/>
            </a:endParaRPr>
          </a:p>
          <a:p>
            <a:pPr marL="532130" lvl="1" indent="-278130">
              <a:lnSpc>
                <a:spcPct val="100000"/>
              </a:lnSpc>
              <a:buFont typeface=""/>
              <a:buAutoNum type="arabicParenR"/>
              <a:tabLst>
                <a:tab pos="532765" algn="l"/>
              </a:tabLst>
            </a:pPr>
            <a:r>
              <a:rPr sz="1800" dirty="0">
                <a:latin typeface="맑은 고딕"/>
                <a:cs typeface="맑은 고딕"/>
              </a:rPr>
              <a:t>주민등록증,</a:t>
            </a:r>
            <a:r>
              <a:rPr sz="1800" spc="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운전면허증</a:t>
            </a:r>
            <a:r>
              <a:rPr sz="1800" spc="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:</a:t>
            </a:r>
            <a:r>
              <a:rPr sz="1800" spc="15" dirty="0">
                <a:latin typeface="맑은 고딕"/>
                <a:cs typeface="맑은 고딕"/>
              </a:rPr>
              <a:t> </a:t>
            </a:r>
            <a:r>
              <a:rPr lang="ko-KR" altLang="en-US" dirty="0">
                <a:latin typeface="맑은 고딕"/>
                <a:cs typeface="맑은 고딕"/>
              </a:rPr>
              <a:t>신</a:t>
            </a:r>
            <a:r>
              <a:rPr sz="1800" dirty="0" err="1" smtClean="0">
                <a:latin typeface="맑은 고딕"/>
                <a:cs typeface="맑은 고딕"/>
              </a:rPr>
              <a:t>분증</a:t>
            </a:r>
            <a:r>
              <a:rPr sz="1800" spc="5" dirty="0" smtClean="0">
                <a:latin typeface="맑은 고딕"/>
                <a:cs typeface="맑은 고딕"/>
              </a:rPr>
              <a:t> </a:t>
            </a:r>
            <a:r>
              <a:rPr sz="1800" spc="-25" dirty="0">
                <a:latin typeface="맑은 고딕"/>
                <a:cs typeface="맑은 고딕"/>
              </a:rPr>
              <a:t>촬영</a:t>
            </a:r>
            <a:endParaRPr sz="1800" dirty="0">
              <a:latin typeface="맑은 고딕"/>
              <a:cs typeface="맑은 고딕"/>
            </a:endParaRPr>
          </a:p>
          <a:p>
            <a:pPr marL="579755" marR="352425" lvl="2" indent="-161925">
              <a:lnSpc>
                <a:spcPct val="100000"/>
              </a:lnSpc>
              <a:buFont typeface=""/>
              <a:buChar char="*"/>
              <a:tabLst>
                <a:tab pos="595630" algn="l"/>
              </a:tabLst>
            </a:pPr>
            <a:r>
              <a:rPr lang="ko-KR" altLang="en-US" dirty="0">
                <a:latin typeface="맑은 고딕"/>
                <a:cs typeface="맑은 고딕"/>
              </a:rPr>
              <a:t>신</a:t>
            </a:r>
            <a:r>
              <a:rPr sz="1800" dirty="0" err="1" smtClean="0">
                <a:latin typeface="맑은 고딕"/>
                <a:cs typeface="맑은 고딕"/>
              </a:rPr>
              <a:t>분증</a:t>
            </a:r>
            <a:r>
              <a:rPr sz="1800" dirty="0" smtClean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정보가</a:t>
            </a:r>
            <a:r>
              <a:rPr sz="1800" spc="1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다르게 </a:t>
            </a:r>
            <a:r>
              <a:rPr sz="1800" spc="-10" dirty="0">
                <a:latin typeface="맑은 고딕"/>
                <a:cs typeface="맑은 고딕"/>
              </a:rPr>
              <a:t>표시되었을 </a:t>
            </a:r>
            <a:r>
              <a:rPr sz="1800" dirty="0">
                <a:latin typeface="맑은 고딕"/>
                <a:cs typeface="맑은 고딕"/>
              </a:rPr>
              <a:t>경우 해당 정보</a:t>
            </a:r>
            <a:r>
              <a:rPr sz="1800" spc="5" dirty="0">
                <a:latin typeface="맑은 고딕"/>
                <a:cs typeface="맑은 고딕"/>
              </a:rPr>
              <a:t> </a:t>
            </a:r>
            <a:r>
              <a:rPr sz="1800" dirty="0" err="1">
                <a:solidFill>
                  <a:srgbClr val="FF0000"/>
                </a:solidFill>
                <a:latin typeface="맑은 고딕"/>
                <a:cs typeface="맑은 고딕"/>
              </a:rPr>
              <a:t>직접</a:t>
            </a:r>
            <a:r>
              <a:rPr sz="1800" dirty="0">
                <a:solidFill>
                  <a:srgbClr val="FF0000"/>
                </a:solidFill>
                <a:latin typeface="맑은 고딕"/>
                <a:cs typeface="맑은 고딕"/>
              </a:rPr>
              <a:t> </a:t>
            </a:r>
            <a:r>
              <a:rPr sz="1800" spc="-25" dirty="0" err="1" smtClean="0">
                <a:solidFill>
                  <a:srgbClr val="FF0000"/>
                </a:solidFill>
                <a:latin typeface="맑은 고딕"/>
                <a:cs typeface="맑은 고딕"/>
              </a:rPr>
              <a:t>수정</a:t>
            </a:r>
            <a:endParaRPr lang="en-US" sz="1800" spc="-25" dirty="0" smtClean="0">
              <a:solidFill>
                <a:srgbClr val="FF0000"/>
              </a:solidFill>
              <a:latin typeface="맑은 고딕"/>
              <a:cs typeface="맑은 고딕"/>
            </a:endParaRPr>
          </a:p>
          <a:p>
            <a:pPr marL="579755" marR="352425" lvl="2" indent="-161925">
              <a:lnSpc>
                <a:spcPct val="100000"/>
              </a:lnSpc>
              <a:buFont typeface=""/>
              <a:buChar char="*"/>
              <a:tabLst>
                <a:tab pos="595630" algn="l"/>
              </a:tabLst>
            </a:pPr>
            <a:endParaRPr sz="400" dirty="0">
              <a:latin typeface="맑은 고딕"/>
              <a:cs typeface="맑은 고딕"/>
            </a:endParaRPr>
          </a:p>
          <a:p>
            <a:pPr marL="532130" lvl="1" indent="-278130">
              <a:lnSpc>
                <a:spcPct val="100000"/>
              </a:lnSpc>
              <a:buFont typeface=""/>
              <a:buAutoNum type="arabicParenR"/>
              <a:tabLst>
                <a:tab pos="532765" algn="l"/>
              </a:tabLst>
            </a:pPr>
            <a:r>
              <a:rPr sz="1800" dirty="0" err="1" smtClean="0">
                <a:latin typeface="맑은 고딕"/>
                <a:cs typeface="맑은 고딕"/>
              </a:rPr>
              <a:t>외국인</a:t>
            </a:r>
            <a:r>
              <a:rPr sz="1800" dirty="0" smtClean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등록증</a:t>
            </a:r>
            <a:r>
              <a:rPr sz="1800" spc="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:</a:t>
            </a:r>
            <a:r>
              <a:rPr sz="1800" spc="15" dirty="0">
                <a:latin typeface="맑은 고딕"/>
                <a:cs typeface="맑은 고딕"/>
              </a:rPr>
              <a:t> </a:t>
            </a:r>
            <a:r>
              <a:rPr lang="ko-KR" altLang="en-US" dirty="0">
                <a:latin typeface="맑은 고딕"/>
                <a:cs typeface="맑은 고딕"/>
              </a:rPr>
              <a:t>신</a:t>
            </a:r>
            <a:r>
              <a:rPr sz="1800" dirty="0" err="1" smtClean="0">
                <a:latin typeface="맑은 고딕"/>
                <a:cs typeface="맑은 고딕"/>
              </a:rPr>
              <a:t>분증</a:t>
            </a:r>
            <a:r>
              <a:rPr sz="1800" spc="5" dirty="0" smtClean="0">
                <a:latin typeface="맑은 고딕"/>
                <a:cs typeface="맑은 고딕"/>
              </a:rPr>
              <a:t> </a:t>
            </a:r>
            <a:r>
              <a:rPr sz="1800" spc="-25" dirty="0">
                <a:latin typeface="맑은 고딕"/>
                <a:cs typeface="맑은 고딕"/>
              </a:rPr>
              <a:t>업로드</a:t>
            </a:r>
            <a:endParaRPr sz="1800" dirty="0">
              <a:latin typeface="맑은 고딕"/>
              <a:cs typeface="맑은 고딕"/>
            </a:endParaRPr>
          </a:p>
          <a:p>
            <a:pPr marL="594995" lvl="2" indent="-177800">
              <a:lnSpc>
                <a:spcPct val="100000"/>
              </a:lnSpc>
              <a:buFont typeface=""/>
              <a:buChar char="*"/>
              <a:tabLst>
                <a:tab pos="595630" algn="l"/>
              </a:tabLst>
            </a:pPr>
            <a:r>
              <a:rPr lang="ko-KR" altLang="en-US" dirty="0">
                <a:latin typeface="맑은 고딕"/>
                <a:cs typeface="맑은 고딕"/>
              </a:rPr>
              <a:t>신</a:t>
            </a:r>
            <a:r>
              <a:rPr sz="1800" dirty="0" err="1" smtClean="0">
                <a:latin typeface="맑은 고딕"/>
                <a:cs typeface="맑은 고딕"/>
              </a:rPr>
              <a:t>분증</a:t>
            </a:r>
            <a:r>
              <a:rPr sz="1800" dirty="0" smtClean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정보</a:t>
            </a:r>
            <a:r>
              <a:rPr sz="1800" spc="15" dirty="0">
                <a:latin typeface="맑은 고딕"/>
                <a:cs typeface="맑은 고딕"/>
              </a:rPr>
              <a:t> </a:t>
            </a:r>
            <a:r>
              <a:rPr sz="1800" dirty="0">
                <a:solidFill>
                  <a:srgbClr val="FF0000"/>
                </a:solidFill>
                <a:latin typeface="맑은 고딕"/>
                <a:cs typeface="맑은 고딕"/>
              </a:rPr>
              <a:t>직접</a:t>
            </a:r>
            <a:r>
              <a:rPr sz="1800" spc="5" dirty="0">
                <a:solidFill>
                  <a:srgbClr val="FF0000"/>
                </a:solidFill>
                <a:latin typeface="맑은 고딕"/>
                <a:cs typeface="맑은 고딕"/>
              </a:rPr>
              <a:t> </a:t>
            </a:r>
            <a:r>
              <a:rPr sz="1800" spc="-25" dirty="0">
                <a:solidFill>
                  <a:srgbClr val="FF0000"/>
                </a:solidFill>
                <a:latin typeface="맑은 고딕"/>
                <a:cs typeface="맑은 고딕"/>
              </a:rPr>
              <a:t>입력</a:t>
            </a:r>
            <a:endParaRPr sz="1800" dirty="0">
              <a:latin typeface="맑은 고딕"/>
              <a:cs typeface="맑은 고딕"/>
            </a:endParaRPr>
          </a:p>
          <a:p>
            <a:pPr lvl="2">
              <a:lnSpc>
                <a:spcPct val="100000"/>
              </a:lnSpc>
              <a:spcBef>
                <a:spcPts val="75"/>
              </a:spcBef>
              <a:buFont typeface=""/>
              <a:buChar char="*"/>
            </a:pPr>
            <a:endParaRPr sz="1150" dirty="0">
              <a:latin typeface="맑은 고딕"/>
              <a:cs typeface="맑은 고딕"/>
            </a:endParaRPr>
          </a:p>
          <a:p>
            <a:pPr marL="354965" indent="-342265">
              <a:lnSpc>
                <a:spcPct val="100000"/>
              </a:lnSpc>
              <a:buFont typeface="Wingdings"/>
              <a:buChar char=""/>
              <a:tabLst>
                <a:tab pos="354965" algn="l"/>
                <a:tab pos="355600" algn="l"/>
              </a:tabLst>
            </a:pPr>
            <a:r>
              <a:rPr sz="1800" dirty="0">
                <a:latin typeface="맑은 고딕"/>
                <a:cs typeface="맑은 고딕"/>
              </a:rPr>
              <a:t>계좌이체인증</a:t>
            </a:r>
            <a:r>
              <a:rPr sz="1800" spc="5" dirty="0">
                <a:latin typeface="맑은 고딕"/>
                <a:cs typeface="맑은 고딕"/>
              </a:rPr>
              <a:t> </a:t>
            </a:r>
            <a:r>
              <a:rPr sz="1800" spc="-25" dirty="0">
                <a:latin typeface="맑은 고딕"/>
                <a:cs typeface="맑은 고딕"/>
              </a:rPr>
              <a:t>진행</a:t>
            </a:r>
            <a:endParaRPr sz="1800" dirty="0">
              <a:latin typeface="맑은 고딕"/>
              <a:cs typeface="맑은 고딕"/>
            </a:endParaRPr>
          </a:p>
        </p:txBody>
      </p:sp>
      <p:grpSp>
        <p:nvGrpSpPr>
          <p:cNvPr id="45" name="object 24"/>
          <p:cNvGrpSpPr/>
          <p:nvPr/>
        </p:nvGrpSpPr>
        <p:grpSpPr>
          <a:xfrm>
            <a:off x="4690236" y="808235"/>
            <a:ext cx="2016760" cy="5059909"/>
            <a:chOff x="4690236" y="808235"/>
            <a:chExt cx="2016760" cy="5059909"/>
          </a:xfrm>
        </p:grpSpPr>
        <p:pic>
          <p:nvPicPr>
            <p:cNvPr id="46" name="object 25"/>
            <p:cNvPicPr/>
            <p:nvPr/>
          </p:nvPicPr>
          <p:blipFill rotWithShape="1">
            <a:blip r:embed="rId2" cstate="print"/>
            <a:srcRect b="11420"/>
            <a:stretch/>
          </p:blipFill>
          <p:spPr>
            <a:xfrm>
              <a:off x="4732033" y="808235"/>
              <a:ext cx="1930499" cy="5059909"/>
            </a:xfrm>
            <a:prstGeom prst="rect">
              <a:avLst/>
            </a:prstGeom>
          </p:spPr>
        </p:pic>
        <p:sp>
          <p:nvSpPr>
            <p:cNvPr id="47" name="object 26"/>
            <p:cNvSpPr/>
            <p:nvPr/>
          </p:nvSpPr>
          <p:spPr>
            <a:xfrm>
              <a:off x="4690236" y="2243010"/>
              <a:ext cx="2016760" cy="1249045"/>
            </a:xfrm>
            <a:custGeom>
              <a:avLst/>
              <a:gdLst/>
              <a:ahLst/>
              <a:cxnLst/>
              <a:rect l="l" t="t" r="r" b="b"/>
              <a:pathLst>
                <a:path w="2016759" h="1249045">
                  <a:moveTo>
                    <a:pt x="0" y="1248854"/>
                  </a:moveTo>
                  <a:lnTo>
                    <a:pt x="2016251" y="1248854"/>
                  </a:lnTo>
                  <a:lnTo>
                    <a:pt x="2016251" y="0"/>
                  </a:lnTo>
                  <a:lnTo>
                    <a:pt x="0" y="0"/>
                  </a:lnTo>
                  <a:lnTo>
                    <a:pt x="0" y="124885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2996955" y="8892482"/>
            <a:ext cx="576063" cy="151470"/>
          </a:xfrm>
        </p:spPr>
        <p:txBody>
          <a:bodyPr/>
          <a:lstStyle/>
          <a:p>
            <a:fld id="{FC7CBAAD-2C6F-4F95-B458-8F4DC690242F}" type="slidenum">
              <a:rPr lang="ko-KR" altLang="en-US" smtClean="0"/>
              <a:t>32</a:t>
            </a:fld>
            <a:endParaRPr lang="ko-KR" altLang="en-US"/>
          </a:p>
        </p:txBody>
      </p:sp>
      <p:sp>
        <p:nvSpPr>
          <p:cNvPr id="34" name="제목 2"/>
          <p:cNvSpPr txBox="1">
            <a:spLocks/>
          </p:cNvSpPr>
          <p:nvPr/>
        </p:nvSpPr>
        <p:spPr>
          <a:xfrm>
            <a:off x="0" y="27841"/>
            <a:ext cx="5829300" cy="33234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2000" b="1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dirty="0"/>
          </a:p>
        </p:txBody>
      </p:sp>
      <p:sp>
        <p:nvSpPr>
          <p:cNvPr id="35" name="제목 2"/>
          <p:cNvSpPr>
            <a:spLocks noGrp="1"/>
          </p:cNvSpPr>
          <p:nvPr>
            <p:ph type="title"/>
          </p:nvPr>
        </p:nvSpPr>
        <p:spPr>
          <a:xfrm>
            <a:off x="47972" y="52114"/>
            <a:ext cx="5829300" cy="332345"/>
          </a:xfrm>
        </p:spPr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대출신청</a:t>
            </a:r>
            <a:endParaRPr lang="ko-KR" altLang="en-US" dirty="0"/>
          </a:p>
        </p:txBody>
      </p:sp>
      <p:grpSp>
        <p:nvGrpSpPr>
          <p:cNvPr id="33" name="그룹 32"/>
          <p:cNvGrpSpPr/>
          <p:nvPr/>
        </p:nvGrpSpPr>
        <p:grpSpPr>
          <a:xfrm>
            <a:off x="40593" y="683641"/>
            <a:ext cx="4396532" cy="7560767"/>
            <a:chOff x="40593" y="683641"/>
            <a:chExt cx="4396532" cy="7560767"/>
          </a:xfrm>
        </p:grpSpPr>
        <p:pic>
          <p:nvPicPr>
            <p:cNvPr id="37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1461" y="701784"/>
              <a:ext cx="1866592" cy="4191568"/>
            </a:xfrm>
            <a:prstGeom prst="rect">
              <a:avLst/>
            </a:prstGeom>
          </p:spPr>
        </p:pic>
        <p:pic>
          <p:nvPicPr>
            <p:cNvPr id="38" name="object 12"/>
            <p:cNvPicPr/>
            <p:nvPr/>
          </p:nvPicPr>
          <p:blipFill rotWithShape="1">
            <a:blip r:embed="rId4" cstate="print"/>
            <a:srcRect b="3359"/>
            <a:stretch/>
          </p:blipFill>
          <p:spPr>
            <a:xfrm>
              <a:off x="2455163" y="683641"/>
              <a:ext cx="1981962" cy="5112495"/>
            </a:xfrm>
            <a:prstGeom prst="rect">
              <a:avLst/>
            </a:prstGeom>
          </p:spPr>
        </p:pic>
        <p:grpSp>
          <p:nvGrpSpPr>
            <p:cNvPr id="39" name="그룹 38"/>
            <p:cNvGrpSpPr/>
            <p:nvPr/>
          </p:nvGrpSpPr>
          <p:grpSpPr>
            <a:xfrm>
              <a:off x="40593" y="1907679"/>
              <a:ext cx="4359957" cy="6336729"/>
              <a:chOff x="40593" y="1907679"/>
              <a:chExt cx="4359957" cy="6336729"/>
            </a:xfrm>
          </p:grpSpPr>
          <p:pic>
            <p:nvPicPr>
              <p:cNvPr id="40" name="그림 39"/>
              <p:cNvPicPr>
                <a:picLocks noChangeAspect="1"/>
              </p:cNvPicPr>
              <p:nvPr/>
            </p:nvPicPr>
            <p:blipFill rotWithShape="1">
              <a:blip r:embed="rId5"/>
              <a:srcRect t="8542"/>
              <a:stretch/>
            </p:blipFill>
            <p:spPr>
              <a:xfrm>
                <a:off x="40593" y="4555291"/>
                <a:ext cx="2127028" cy="3689117"/>
              </a:xfrm>
              <a:prstGeom prst="rect">
                <a:avLst/>
              </a:prstGeom>
            </p:spPr>
          </p:pic>
          <p:sp>
            <p:nvSpPr>
              <p:cNvPr id="41" name="object 7"/>
              <p:cNvSpPr/>
              <p:nvPr/>
            </p:nvSpPr>
            <p:spPr>
              <a:xfrm>
                <a:off x="116631" y="1907679"/>
                <a:ext cx="2016760" cy="792480"/>
              </a:xfrm>
              <a:custGeom>
                <a:avLst/>
                <a:gdLst/>
                <a:ahLst/>
                <a:cxnLst/>
                <a:rect l="l" t="t" r="r" b="b"/>
                <a:pathLst>
                  <a:path w="2016760" h="792480">
                    <a:moveTo>
                      <a:pt x="0" y="792086"/>
                    </a:moveTo>
                    <a:lnTo>
                      <a:pt x="2016252" y="792086"/>
                    </a:lnTo>
                    <a:lnTo>
                      <a:pt x="2016252" y="0"/>
                    </a:lnTo>
                    <a:lnTo>
                      <a:pt x="0" y="0"/>
                    </a:lnTo>
                    <a:lnTo>
                      <a:pt x="0" y="792086"/>
                    </a:lnTo>
                    <a:close/>
                  </a:path>
                </a:pathLst>
              </a:custGeom>
              <a:ln w="25400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8"/>
              <p:cNvSpPr/>
              <p:nvPr/>
            </p:nvSpPr>
            <p:spPr>
              <a:xfrm>
                <a:off x="902881" y="3270250"/>
                <a:ext cx="703580" cy="1661795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1661795">
                    <a:moveTo>
                      <a:pt x="0" y="1576832"/>
                    </a:moveTo>
                    <a:lnTo>
                      <a:pt x="5841" y="1661795"/>
                    </a:lnTo>
                    <a:lnTo>
                      <a:pt x="70332" y="1606169"/>
                    </a:lnTo>
                    <a:lnTo>
                      <a:pt x="69114" y="1605661"/>
                    </a:lnTo>
                    <a:lnTo>
                      <a:pt x="36131" y="1605661"/>
                    </a:lnTo>
                    <a:lnTo>
                      <a:pt x="24409" y="1600708"/>
                    </a:lnTo>
                    <a:lnTo>
                      <a:pt x="29273" y="1589042"/>
                    </a:lnTo>
                    <a:lnTo>
                      <a:pt x="0" y="1576832"/>
                    </a:lnTo>
                    <a:close/>
                  </a:path>
                  <a:path w="703580" h="1661795">
                    <a:moveTo>
                      <a:pt x="29273" y="1589042"/>
                    </a:moveTo>
                    <a:lnTo>
                      <a:pt x="24409" y="1600708"/>
                    </a:lnTo>
                    <a:lnTo>
                      <a:pt x="36131" y="1605661"/>
                    </a:lnTo>
                    <a:lnTo>
                      <a:pt x="41017" y="1593941"/>
                    </a:lnTo>
                    <a:lnTo>
                      <a:pt x="29273" y="1589042"/>
                    </a:lnTo>
                    <a:close/>
                  </a:path>
                  <a:path w="703580" h="1661795">
                    <a:moveTo>
                      <a:pt x="41017" y="1593941"/>
                    </a:moveTo>
                    <a:lnTo>
                      <a:pt x="36131" y="1605661"/>
                    </a:lnTo>
                    <a:lnTo>
                      <a:pt x="69114" y="1605661"/>
                    </a:lnTo>
                    <a:lnTo>
                      <a:pt x="41017" y="1593941"/>
                    </a:lnTo>
                    <a:close/>
                  </a:path>
                  <a:path w="703580" h="1661795">
                    <a:moveTo>
                      <a:pt x="691857" y="0"/>
                    </a:moveTo>
                    <a:lnTo>
                      <a:pt x="29273" y="1589042"/>
                    </a:lnTo>
                    <a:lnTo>
                      <a:pt x="41017" y="1593941"/>
                    </a:lnTo>
                    <a:lnTo>
                      <a:pt x="703541" y="4825"/>
                    </a:lnTo>
                    <a:lnTo>
                      <a:pt x="691857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9"/>
              <p:cNvSpPr/>
              <p:nvPr/>
            </p:nvSpPr>
            <p:spPr>
              <a:xfrm>
                <a:off x="116631" y="4937391"/>
                <a:ext cx="2016760" cy="1075055"/>
              </a:xfrm>
              <a:custGeom>
                <a:avLst/>
                <a:gdLst/>
                <a:ahLst/>
                <a:cxnLst/>
                <a:rect l="l" t="t" r="r" b="b"/>
                <a:pathLst>
                  <a:path w="2016760" h="1075054">
                    <a:moveTo>
                      <a:pt x="0" y="1074788"/>
                    </a:moveTo>
                    <a:lnTo>
                      <a:pt x="2016252" y="1074788"/>
                    </a:lnTo>
                    <a:lnTo>
                      <a:pt x="2016252" y="0"/>
                    </a:lnTo>
                    <a:lnTo>
                      <a:pt x="0" y="0"/>
                    </a:lnTo>
                    <a:lnTo>
                      <a:pt x="0" y="1074788"/>
                    </a:lnTo>
                    <a:close/>
                  </a:path>
                </a:pathLst>
              </a:custGeom>
              <a:ln w="25400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10"/>
              <p:cNvSpPr/>
              <p:nvPr/>
            </p:nvSpPr>
            <p:spPr>
              <a:xfrm>
                <a:off x="758774" y="6028944"/>
                <a:ext cx="371475" cy="929005"/>
              </a:xfrm>
              <a:custGeom>
                <a:avLst/>
                <a:gdLst/>
                <a:ahLst/>
                <a:cxnLst/>
                <a:rect l="l" t="t" r="r" b="b"/>
                <a:pathLst>
                  <a:path w="371475" h="929004">
                    <a:moveTo>
                      <a:pt x="329972" y="860036"/>
                    </a:moveTo>
                    <a:lnTo>
                      <a:pt x="300329" y="871473"/>
                    </a:lnTo>
                    <a:lnTo>
                      <a:pt x="363308" y="928877"/>
                    </a:lnTo>
                    <a:lnTo>
                      <a:pt x="368763" y="871854"/>
                    </a:lnTo>
                    <a:lnTo>
                      <a:pt x="334530" y="871854"/>
                    </a:lnTo>
                    <a:lnTo>
                      <a:pt x="329972" y="860036"/>
                    </a:lnTo>
                    <a:close/>
                  </a:path>
                  <a:path w="371475" h="929004">
                    <a:moveTo>
                      <a:pt x="341821" y="855464"/>
                    </a:moveTo>
                    <a:lnTo>
                      <a:pt x="329972" y="860036"/>
                    </a:lnTo>
                    <a:lnTo>
                      <a:pt x="334530" y="871854"/>
                    </a:lnTo>
                    <a:lnTo>
                      <a:pt x="346379" y="867282"/>
                    </a:lnTo>
                    <a:lnTo>
                      <a:pt x="341821" y="855464"/>
                    </a:lnTo>
                    <a:close/>
                  </a:path>
                  <a:path w="371475" h="929004">
                    <a:moveTo>
                      <a:pt x="371424" y="844041"/>
                    </a:moveTo>
                    <a:lnTo>
                      <a:pt x="341821" y="855464"/>
                    </a:lnTo>
                    <a:lnTo>
                      <a:pt x="346379" y="867282"/>
                    </a:lnTo>
                    <a:lnTo>
                      <a:pt x="334530" y="871854"/>
                    </a:lnTo>
                    <a:lnTo>
                      <a:pt x="368763" y="871854"/>
                    </a:lnTo>
                    <a:lnTo>
                      <a:pt x="371424" y="844041"/>
                    </a:lnTo>
                    <a:close/>
                  </a:path>
                  <a:path w="371475" h="929004">
                    <a:moveTo>
                      <a:pt x="11849" y="0"/>
                    </a:moveTo>
                    <a:lnTo>
                      <a:pt x="0" y="4571"/>
                    </a:lnTo>
                    <a:lnTo>
                      <a:pt x="329972" y="860036"/>
                    </a:lnTo>
                    <a:lnTo>
                      <a:pt x="341821" y="855464"/>
                    </a:lnTo>
                    <a:lnTo>
                      <a:pt x="11849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1"/>
              <p:cNvSpPr/>
              <p:nvPr/>
            </p:nvSpPr>
            <p:spPr>
              <a:xfrm>
                <a:off x="730796" y="2906267"/>
                <a:ext cx="1330325" cy="4411980"/>
              </a:xfrm>
              <a:custGeom>
                <a:avLst/>
                <a:gdLst/>
                <a:ahLst/>
                <a:cxnLst/>
                <a:rect l="l" t="t" r="r" b="b"/>
                <a:pathLst>
                  <a:path w="1330325" h="4411980">
                    <a:moveTo>
                      <a:pt x="0" y="4411599"/>
                    </a:moveTo>
                    <a:lnTo>
                      <a:pt x="782561" y="4411599"/>
                    </a:lnTo>
                    <a:lnTo>
                      <a:pt x="782561" y="4051554"/>
                    </a:lnTo>
                    <a:lnTo>
                      <a:pt x="0" y="4051554"/>
                    </a:lnTo>
                    <a:lnTo>
                      <a:pt x="0" y="4411599"/>
                    </a:lnTo>
                    <a:close/>
                  </a:path>
                  <a:path w="1330325" h="4411980">
                    <a:moveTo>
                      <a:pt x="393954" y="360045"/>
                    </a:moveTo>
                    <a:lnTo>
                      <a:pt x="1330058" y="360045"/>
                    </a:lnTo>
                    <a:lnTo>
                      <a:pt x="1330058" y="0"/>
                    </a:lnTo>
                    <a:lnTo>
                      <a:pt x="393954" y="0"/>
                    </a:lnTo>
                    <a:lnTo>
                      <a:pt x="393954" y="360045"/>
                    </a:lnTo>
                    <a:close/>
                  </a:path>
                </a:pathLst>
              </a:custGeom>
              <a:ln w="25400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13"/>
              <p:cNvSpPr/>
              <p:nvPr/>
            </p:nvSpPr>
            <p:spPr>
              <a:xfrm>
                <a:off x="2517266" y="2032609"/>
                <a:ext cx="936625" cy="792480"/>
              </a:xfrm>
              <a:custGeom>
                <a:avLst/>
                <a:gdLst/>
                <a:ahLst/>
                <a:cxnLst/>
                <a:rect l="l" t="t" r="r" b="b"/>
                <a:pathLst>
                  <a:path w="936625" h="792480">
                    <a:moveTo>
                      <a:pt x="936002" y="0"/>
                    </a:moveTo>
                    <a:lnTo>
                      <a:pt x="0" y="0"/>
                    </a:lnTo>
                    <a:lnTo>
                      <a:pt x="0" y="791997"/>
                    </a:lnTo>
                    <a:lnTo>
                      <a:pt x="936002" y="791997"/>
                    </a:lnTo>
                    <a:lnTo>
                      <a:pt x="936002" y="0"/>
                    </a:lnTo>
                    <a:close/>
                  </a:path>
                </a:pathLst>
              </a:custGeom>
              <a:solidFill>
                <a:srgbClr val="4F81B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14"/>
              <p:cNvSpPr/>
              <p:nvPr/>
            </p:nvSpPr>
            <p:spPr>
              <a:xfrm>
                <a:off x="2517266" y="2032609"/>
                <a:ext cx="936625" cy="792480"/>
              </a:xfrm>
              <a:custGeom>
                <a:avLst/>
                <a:gdLst/>
                <a:ahLst/>
                <a:cxnLst/>
                <a:rect l="l" t="t" r="r" b="b"/>
                <a:pathLst>
                  <a:path w="936625" h="792480">
                    <a:moveTo>
                      <a:pt x="0" y="791997"/>
                    </a:moveTo>
                    <a:lnTo>
                      <a:pt x="936002" y="791997"/>
                    </a:lnTo>
                    <a:lnTo>
                      <a:pt x="936002" y="0"/>
                    </a:lnTo>
                    <a:lnTo>
                      <a:pt x="0" y="0"/>
                    </a:lnTo>
                    <a:lnTo>
                      <a:pt x="0" y="791997"/>
                    </a:lnTo>
                    <a:close/>
                  </a:path>
                </a:pathLst>
              </a:custGeom>
              <a:ln w="25400">
                <a:solidFill>
                  <a:srgbClr val="385D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15"/>
              <p:cNvSpPr/>
              <p:nvPr/>
            </p:nvSpPr>
            <p:spPr>
              <a:xfrm>
                <a:off x="3597783" y="3491864"/>
                <a:ext cx="648335" cy="216535"/>
              </a:xfrm>
              <a:custGeom>
                <a:avLst/>
                <a:gdLst/>
                <a:ahLst/>
                <a:cxnLst/>
                <a:rect l="l" t="t" r="r" b="b"/>
                <a:pathLst>
                  <a:path w="648335" h="216535">
                    <a:moveTo>
                      <a:pt x="648004" y="0"/>
                    </a:moveTo>
                    <a:lnTo>
                      <a:pt x="0" y="0"/>
                    </a:lnTo>
                    <a:lnTo>
                      <a:pt x="0" y="216026"/>
                    </a:lnTo>
                    <a:lnTo>
                      <a:pt x="648004" y="216026"/>
                    </a:lnTo>
                    <a:lnTo>
                      <a:pt x="648004" y="0"/>
                    </a:lnTo>
                    <a:close/>
                  </a:path>
                </a:pathLst>
              </a:custGeom>
              <a:solidFill>
                <a:srgbClr val="4F81B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16"/>
              <p:cNvSpPr/>
              <p:nvPr/>
            </p:nvSpPr>
            <p:spPr>
              <a:xfrm>
                <a:off x="3597783" y="3491864"/>
                <a:ext cx="648335" cy="216535"/>
              </a:xfrm>
              <a:custGeom>
                <a:avLst/>
                <a:gdLst/>
                <a:ahLst/>
                <a:cxnLst/>
                <a:rect l="l" t="t" r="r" b="b"/>
                <a:pathLst>
                  <a:path w="648335" h="216535">
                    <a:moveTo>
                      <a:pt x="0" y="216026"/>
                    </a:moveTo>
                    <a:lnTo>
                      <a:pt x="648004" y="216026"/>
                    </a:lnTo>
                    <a:lnTo>
                      <a:pt x="648004" y="0"/>
                    </a:lnTo>
                    <a:lnTo>
                      <a:pt x="0" y="0"/>
                    </a:lnTo>
                    <a:lnTo>
                      <a:pt x="0" y="216026"/>
                    </a:lnTo>
                    <a:close/>
                  </a:path>
                </a:pathLst>
              </a:custGeom>
              <a:ln w="25399">
                <a:solidFill>
                  <a:srgbClr val="385D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17"/>
              <p:cNvSpPr/>
              <p:nvPr/>
            </p:nvSpPr>
            <p:spPr>
              <a:xfrm>
                <a:off x="3140963" y="3760851"/>
                <a:ext cx="576580" cy="216535"/>
              </a:xfrm>
              <a:custGeom>
                <a:avLst/>
                <a:gdLst/>
                <a:ahLst/>
                <a:cxnLst/>
                <a:rect l="l" t="t" r="r" b="b"/>
                <a:pathLst>
                  <a:path w="576579" h="216535">
                    <a:moveTo>
                      <a:pt x="576059" y="0"/>
                    </a:moveTo>
                    <a:lnTo>
                      <a:pt x="0" y="0"/>
                    </a:lnTo>
                    <a:lnTo>
                      <a:pt x="0" y="216026"/>
                    </a:lnTo>
                    <a:lnTo>
                      <a:pt x="576059" y="216026"/>
                    </a:lnTo>
                    <a:lnTo>
                      <a:pt x="576059" y="0"/>
                    </a:lnTo>
                    <a:close/>
                  </a:path>
                </a:pathLst>
              </a:custGeom>
              <a:solidFill>
                <a:srgbClr val="4F81B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18"/>
              <p:cNvSpPr/>
              <p:nvPr/>
            </p:nvSpPr>
            <p:spPr>
              <a:xfrm>
                <a:off x="3140963" y="3760851"/>
                <a:ext cx="576580" cy="216535"/>
              </a:xfrm>
              <a:custGeom>
                <a:avLst/>
                <a:gdLst/>
                <a:ahLst/>
                <a:cxnLst/>
                <a:rect l="l" t="t" r="r" b="b"/>
                <a:pathLst>
                  <a:path w="576579" h="216535">
                    <a:moveTo>
                      <a:pt x="0" y="216026"/>
                    </a:moveTo>
                    <a:lnTo>
                      <a:pt x="576059" y="216026"/>
                    </a:lnTo>
                    <a:lnTo>
                      <a:pt x="576059" y="0"/>
                    </a:lnTo>
                    <a:lnTo>
                      <a:pt x="0" y="0"/>
                    </a:lnTo>
                    <a:lnTo>
                      <a:pt x="0" y="216026"/>
                    </a:lnTo>
                    <a:close/>
                  </a:path>
                </a:pathLst>
              </a:custGeom>
              <a:ln w="25400">
                <a:solidFill>
                  <a:srgbClr val="385D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19"/>
              <p:cNvSpPr/>
              <p:nvPr/>
            </p:nvSpPr>
            <p:spPr>
              <a:xfrm>
                <a:off x="3501008" y="4048887"/>
                <a:ext cx="720090" cy="216535"/>
              </a:xfrm>
              <a:custGeom>
                <a:avLst/>
                <a:gdLst/>
                <a:ahLst/>
                <a:cxnLst/>
                <a:rect l="l" t="t" r="r" b="b"/>
                <a:pathLst>
                  <a:path w="720089" h="216535">
                    <a:moveTo>
                      <a:pt x="720077" y="0"/>
                    </a:moveTo>
                    <a:lnTo>
                      <a:pt x="0" y="0"/>
                    </a:lnTo>
                    <a:lnTo>
                      <a:pt x="0" y="216026"/>
                    </a:lnTo>
                    <a:lnTo>
                      <a:pt x="720077" y="216026"/>
                    </a:lnTo>
                    <a:lnTo>
                      <a:pt x="720077" y="0"/>
                    </a:lnTo>
                    <a:close/>
                  </a:path>
                </a:pathLst>
              </a:custGeom>
              <a:solidFill>
                <a:srgbClr val="4F81B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20"/>
              <p:cNvSpPr/>
              <p:nvPr/>
            </p:nvSpPr>
            <p:spPr>
              <a:xfrm>
                <a:off x="3501008" y="4048887"/>
                <a:ext cx="720090" cy="216535"/>
              </a:xfrm>
              <a:custGeom>
                <a:avLst/>
                <a:gdLst/>
                <a:ahLst/>
                <a:cxnLst/>
                <a:rect l="l" t="t" r="r" b="b"/>
                <a:pathLst>
                  <a:path w="720089" h="216535">
                    <a:moveTo>
                      <a:pt x="0" y="216026"/>
                    </a:moveTo>
                    <a:lnTo>
                      <a:pt x="720077" y="216026"/>
                    </a:lnTo>
                    <a:lnTo>
                      <a:pt x="720077" y="0"/>
                    </a:lnTo>
                    <a:lnTo>
                      <a:pt x="0" y="0"/>
                    </a:lnTo>
                    <a:lnTo>
                      <a:pt x="0" y="216026"/>
                    </a:lnTo>
                    <a:close/>
                  </a:path>
                </a:pathLst>
              </a:custGeom>
              <a:ln w="25400">
                <a:solidFill>
                  <a:srgbClr val="385D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21"/>
              <p:cNvSpPr/>
              <p:nvPr/>
            </p:nvSpPr>
            <p:spPr>
              <a:xfrm>
                <a:off x="2383790" y="2928111"/>
                <a:ext cx="2016760" cy="1788160"/>
              </a:xfrm>
              <a:custGeom>
                <a:avLst/>
                <a:gdLst/>
                <a:ahLst/>
                <a:cxnLst/>
                <a:rect l="l" t="t" r="r" b="b"/>
                <a:pathLst>
                  <a:path w="2016760" h="1788160">
                    <a:moveTo>
                      <a:pt x="0" y="1787906"/>
                    </a:moveTo>
                    <a:lnTo>
                      <a:pt x="2016252" y="1787906"/>
                    </a:lnTo>
                    <a:lnTo>
                      <a:pt x="2016252" y="0"/>
                    </a:lnTo>
                    <a:lnTo>
                      <a:pt x="0" y="0"/>
                    </a:lnTo>
                    <a:lnTo>
                      <a:pt x="0" y="1787906"/>
                    </a:lnTo>
                    <a:close/>
                  </a:path>
                </a:pathLst>
              </a:custGeom>
              <a:ln w="25400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22"/>
              <p:cNvSpPr/>
              <p:nvPr/>
            </p:nvSpPr>
            <p:spPr>
              <a:xfrm>
                <a:off x="1516760" y="4716271"/>
                <a:ext cx="1565702" cy="2414652"/>
              </a:xfrm>
              <a:custGeom>
                <a:avLst/>
                <a:gdLst/>
                <a:ahLst/>
                <a:cxnLst/>
                <a:rect l="l" t="t" r="r" b="b"/>
                <a:pathLst>
                  <a:path w="1768475" h="2414904">
                    <a:moveTo>
                      <a:pt x="1718179" y="57749"/>
                    </a:moveTo>
                    <a:lnTo>
                      <a:pt x="0" y="2407412"/>
                    </a:lnTo>
                    <a:lnTo>
                      <a:pt x="10159" y="2414905"/>
                    </a:lnTo>
                    <a:lnTo>
                      <a:pt x="1728368" y="65202"/>
                    </a:lnTo>
                    <a:lnTo>
                      <a:pt x="1718179" y="57749"/>
                    </a:lnTo>
                    <a:close/>
                  </a:path>
                  <a:path w="1768475" h="2414904">
                    <a:moveTo>
                      <a:pt x="1760172" y="47498"/>
                    </a:moveTo>
                    <a:lnTo>
                      <a:pt x="1725676" y="47498"/>
                    </a:lnTo>
                    <a:lnTo>
                      <a:pt x="1735836" y="54991"/>
                    </a:lnTo>
                    <a:lnTo>
                      <a:pt x="1728368" y="65202"/>
                    </a:lnTo>
                    <a:lnTo>
                      <a:pt x="1753997" y="83947"/>
                    </a:lnTo>
                    <a:lnTo>
                      <a:pt x="1760172" y="47498"/>
                    </a:lnTo>
                    <a:close/>
                  </a:path>
                  <a:path w="1768475" h="2414904">
                    <a:moveTo>
                      <a:pt x="1725676" y="47498"/>
                    </a:moveTo>
                    <a:lnTo>
                      <a:pt x="1718179" y="57749"/>
                    </a:lnTo>
                    <a:lnTo>
                      <a:pt x="1728368" y="65202"/>
                    </a:lnTo>
                    <a:lnTo>
                      <a:pt x="1735836" y="54991"/>
                    </a:lnTo>
                    <a:lnTo>
                      <a:pt x="1725676" y="47498"/>
                    </a:lnTo>
                    <a:close/>
                  </a:path>
                  <a:path w="1768475" h="2414904">
                    <a:moveTo>
                      <a:pt x="1768221" y="0"/>
                    </a:moveTo>
                    <a:lnTo>
                      <a:pt x="1692528" y="38989"/>
                    </a:lnTo>
                    <a:lnTo>
                      <a:pt x="1718179" y="57749"/>
                    </a:lnTo>
                    <a:lnTo>
                      <a:pt x="1725676" y="47498"/>
                    </a:lnTo>
                    <a:lnTo>
                      <a:pt x="1760172" y="47498"/>
                    </a:lnTo>
                    <a:lnTo>
                      <a:pt x="1768221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23"/>
              <p:cNvSpPr/>
              <p:nvPr/>
            </p:nvSpPr>
            <p:spPr>
              <a:xfrm>
                <a:off x="3404234" y="5026583"/>
                <a:ext cx="93662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936625" h="432435">
                    <a:moveTo>
                      <a:pt x="0" y="432003"/>
                    </a:moveTo>
                    <a:lnTo>
                      <a:pt x="936104" y="432003"/>
                    </a:lnTo>
                    <a:lnTo>
                      <a:pt x="936104" y="0"/>
                    </a:lnTo>
                    <a:lnTo>
                      <a:pt x="0" y="0"/>
                    </a:lnTo>
                    <a:lnTo>
                      <a:pt x="0" y="432003"/>
                    </a:lnTo>
                    <a:close/>
                  </a:path>
                </a:pathLst>
              </a:custGeom>
              <a:ln w="25400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349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대출신청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33</a:t>
            </a:fld>
            <a:endParaRPr lang="ko-KR" altLang="en-US"/>
          </a:p>
        </p:txBody>
      </p:sp>
      <p:sp>
        <p:nvSpPr>
          <p:cNvPr id="16" name="object 3"/>
          <p:cNvSpPr txBox="1"/>
          <p:nvPr/>
        </p:nvSpPr>
        <p:spPr>
          <a:xfrm>
            <a:off x="2572257" y="5334380"/>
            <a:ext cx="241871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4965" algn="l"/>
                <a:tab pos="355600" algn="l"/>
              </a:tabLst>
            </a:pPr>
            <a:r>
              <a:rPr sz="1800" err="1">
                <a:latin typeface="맑은 고딕"/>
                <a:cs typeface="맑은 고딕"/>
              </a:rPr>
              <a:t>개인</a:t>
            </a:r>
            <a:r>
              <a:rPr sz="1800" dirty="0" smtClean="0">
                <a:latin typeface="맑은 고딕"/>
                <a:cs typeface="맑은 고딕"/>
              </a:rPr>
              <a:t>(</a:t>
            </a:r>
            <a:r>
              <a:rPr lang="ko-KR" altLang="en-US" dirty="0">
                <a:latin typeface="맑은 고딕"/>
                <a:cs typeface="맑은 고딕"/>
              </a:rPr>
              <a:t>신</a:t>
            </a:r>
            <a:r>
              <a:rPr sz="1800" dirty="0" smtClean="0">
                <a:latin typeface="맑은 고딕"/>
                <a:cs typeface="맑은 고딕"/>
              </a:rPr>
              <a:t>용</a:t>
            </a:r>
            <a:r>
              <a:rPr sz="1800" dirty="0">
                <a:latin typeface="맑은 고딕"/>
                <a:cs typeface="맑은 고딕"/>
              </a:rPr>
              <a:t>)</a:t>
            </a:r>
            <a:r>
              <a:rPr sz="1800" spc="5" dirty="0">
                <a:latin typeface="맑은 고딕"/>
                <a:cs typeface="맑은 고딕"/>
              </a:rPr>
              <a:t> </a:t>
            </a:r>
            <a:r>
              <a:rPr sz="1800" spc="-20" dirty="0">
                <a:latin typeface="맑은 고딕"/>
                <a:cs typeface="맑은 고딕"/>
              </a:rPr>
              <a:t>정보동의</a:t>
            </a:r>
            <a:endParaRPr sz="1800" dirty="0">
              <a:latin typeface="맑은 고딕"/>
              <a:cs typeface="맑은 고딕"/>
            </a:endParaRPr>
          </a:p>
          <a:p>
            <a:pPr marL="354965" indent="-342265">
              <a:lnSpc>
                <a:spcPct val="100000"/>
              </a:lnSpc>
              <a:spcBef>
                <a:spcPts val="2160"/>
              </a:spcBef>
              <a:buFont typeface="Wingdings"/>
              <a:buChar char=""/>
              <a:tabLst>
                <a:tab pos="354965" algn="l"/>
                <a:tab pos="355600" algn="l"/>
              </a:tabLst>
            </a:pPr>
            <a:r>
              <a:rPr sz="1800" dirty="0">
                <a:latin typeface="맑은 고딕"/>
                <a:cs typeface="맑은 고딕"/>
              </a:rPr>
              <a:t>적합성확인</a:t>
            </a:r>
            <a:r>
              <a:rPr sz="1800" spc="5" dirty="0">
                <a:latin typeface="맑은 고딕"/>
                <a:cs typeface="맑은 고딕"/>
              </a:rPr>
              <a:t> </a:t>
            </a:r>
            <a:r>
              <a:rPr sz="1800" spc="-25" dirty="0">
                <a:latin typeface="맑은 고딕"/>
                <a:cs typeface="맑은 고딕"/>
              </a:rPr>
              <a:t>진행</a:t>
            </a:r>
            <a:endParaRPr sz="1800" dirty="0">
              <a:latin typeface="맑은 고딕"/>
              <a:cs typeface="맑은 고딕"/>
            </a:endParaRPr>
          </a:p>
        </p:txBody>
      </p:sp>
      <p:pic>
        <p:nvPicPr>
          <p:cNvPr id="17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6631" y="755586"/>
            <a:ext cx="2232025" cy="7992872"/>
          </a:xfrm>
          <a:prstGeom prst="rect">
            <a:avLst/>
          </a:prstGeom>
        </p:spPr>
      </p:pic>
      <p:grpSp>
        <p:nvGrpSpPr>
          <p:cNvPr id="18" name="object 5"/>
          <p:cNvGrpSpPr/>
          <p:nvPr/>
        </p:nvGrpSpPr>
        <p:grpSpPr>
          <a:xfrm>
            <a:off x="2564892" y="788669"/>
            <a:ext cx="2232025" cy="4431665"/>
            <a:chOff x="2564892" y="788669"/>
            <a:chExt cx="2232025" cy="4431665"/>
          </a:xfrm>
        </p:grpSpPr>
        <p:pic>
          <p:nvPicPr>
            <p:cNvPr id="19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64892" y="788669"/>
              <a:ext cx="2232025" cy="4431411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2931287" y="2155445"/>
              <a:ext cx="1728470" cy="46990"/>
            </a:xfrm>
            <a:custGeom>
              <a:avLst/>
              <a:gdLst/>
              <a:ahLst/>
              <a:cxnLst/>
              <a:rect l="l" t="t" r="r" b="b"/>
              <a:pathLst>
                <a:path w="1728470" h="46989">
                  <a:moveTo>
                    <a:pt x="1728215" y="0"/>
                  </a:moveTo>
                  <a:lnTo>
                    <a:pt x="0" y="0"/>
                  </a:lnTo>
                  <a:lnTo>
                    <a:pt x="0" y="46607"/>
                  </a:lnTo>
                  <a:lnTo>
                    <a:pt x="1728215" y="46607"/>
                  </a:lnTo>
                  <a:lnTo>
                    <a:pt x="1728215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8"/>
            <p:cNvSpPr/>
            <p:nvPr/>
          </p:nvSpPr>
          <p:spPr>
            <a:xfrm>
              <a:off x="2931287" y="2155445"/>
              <a:ext cx="1728470" cy="46990"/>
            </a:xfrm>
            <a:custGeom>
              <a:avLst/>
              <a:gdLst/>
              <a:ahLst/>
              <a:cxnLst/>
              <a:rect l="l" t="t" r="r" b="b"/>
              <a:pathLst>
                <a:path w="1728470" h="46989">
                  <a:moveTo>
                    <a:pt x="0" y="46607"/>
                  </a:moveTo>
                  <a:lnTo>
                    <a:pt x="1728215" y="46607"/>
                  </a:lnTo>
                  <a:lnTo>
                    <a:pt x="1728215" y="0"/>
                  </a:lnTo>
                  <a:lnTo>
                    <a:pt x="0" y="0"/>
                  </a:lnTo>
                  <a:lnTo>
                    <a:pt x="0" y="46607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3869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대출신청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34</a:t>
            </a:fld>
            <a:endParaRPr lang="ko-KR" altLang="en-US"/>
          </a:p>
        </p:txBody>
      </p:sp>
      <p:pic>
        <p:nvPicPr>
          <p:cNvPr id="1026" name="Picture 2" descr="D:\Users\ksfc\Desktop\우리사주\★검토사안\201904_모바일뱅킹매뉴얼\4-(1) 대출신청\Screenshot_20190411-150433_증권금융뱅킹 Pl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611560"/>
            <a:ext cx="2232248" cy="804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222784" y="7668344"/>
            <a:ext cx="2198103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772816" y="2411760"/>
            <a:ext cx="50405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8" name="Picture 4" descr="d:\Users\ksfc\Desktop\우리사주\★검토사안\201904_모바일뱅킹매뉴얼\4-(1) 대출신청\Screenshot_20190411-150448_증권금융뱅킹 Pl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919" y="683568"/>
            <a:ext cx="2217115" cy="455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2650261" y="1121000"/>
            <a:ext cx="2217115" cy="10801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903525" y="5796136"/>
            <a:ext cx="3528392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 smtClean="0"/>
              <a:t>‘</a:t>
            </a:r>
            <a:r>
              <a:rPr lang="ko-KR" altLang="en-US" dirty="0" smtClean="0"/>
              <a:t>대출신청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버튼 클릭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대출 신청할 내역 선택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endParaRPr lang="ko-KR" altLang="en-US" dirty="0"/>
          </a:p>
        </p:txBody>
      </p:sp>
      <p:cxnSp>
        <p:nvCxnSpPr>
          <p:cNvPr id="15" name="직선 화살표 연결선 14"/>
          <p:cNvCxnSpPr>
            <a:endCxn id="13" idx="2"/>
          </p:cNvCxnSpPr>
          <p:nvPr/>
        </p:nvCxnSpPr>
        <p:spPr>
          <a:xfrm flipV="1">
            <a:off x="1321835" y="2201120"/>
            <a:ext cx="2436984" cy="5467224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1" y="8316416"/>
            <a:ext cx="2232248" cy="441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1196752" y="2771800"/>
            <a:ext cx="108012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218758" y="1331640"/>
            <a:ext cx="71429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938838" y="1661060"/>
            <a:ext cx="714298" cy="174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97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대출신청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35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941168" y="755576"/>
            <a:ext cx="16944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개인정보 상세하게 입력</a:t>
            </a:r>
            <a:endParaRPr lang="ko-KR" altLang="en-US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" t="1" r="-1323" b="62976"/>
          <a:stretch/>
        </p:blipFill>
        <p:spPr bwMode="auto">
          <a:xfrm>
            <a:off x="188640" y="628379"/>
            <a:ext cx="2619375" cy="766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65"/>
          <a:stretch/>
        </p:blipFill>
        <p:spPr bwMode="auto">
          <a:xfrm>
            <a:off x="2796195" y="613699"/>
            <a:ext cx="2091920" cy="8206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526082" y="1763688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030796" y="2899182"/>
            <a:ext cx="978459" cy="736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30797" y="5364088"/>
            <a:ext cx="978459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026604" y="5076056"/>
            <a:ext cx="792088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260648" y="4860032"/>
            <a:ext cx="234555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53305" y="4246294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2996952" y="1115616"/>
            <a:ext cx="982652" cy="190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2996952" y="1547664"/>
            <a:ext cx="982652" cy="190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2996952" y="2005470"/>
            <a:ext cx="982652" cy="190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2996952" y="5652120"/>
            <a:ext cx="978459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591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대출신청 </a:t>
            </a:r>
            <a:r>
              <a:rPr lang="en-US" altLang="ko-KR" sz="1600" dirty="0"/>
              <a:t>(</a:t>
            </a:r>
            <a:r>
              <a:rPr lang="ko-KR" altLang="en-US" sz="1600" dirty="0"/>
              <a:t>이자납부방식이 </a:t>
            </a:r>
            <a:r>
              <a:rPr lang="ko-KR" altLang="en-US" sz="1600" dirty="0" err="1" smtClean="0"/>
              <a:t>급여공제인</a:t>
            </a:r>
            <a:r>
              <a:rPr lang="ko-KR" altLang="en-US" sz="1600" dirty="0" smtClean="0"/>
              <a:t> </a:t>
            </a:r>
            <a:r>
              <a:rPr lang="ko-KR" altLang="en-US" sz="1600" dirty="0"/>
              <a:t>경우</a:t>
            </a:r>
            <a:r>
              <a:rPr lang="en-US" altLang="ko-KR" sz="1600" dirty="0"/>
              <a:t>)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36</a:t>
            </a:fld>
            <a:endParaRPr lang="ko-KR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32" y="539552"/>
            <a:ext cx="2808312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7975" y="7308304"/>
            <a:ext cx="63000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대출계좌비밀번호 입력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숫자</a:t>
            </a:r>
            <a:r>
              <a:rPr lang="en-US" altLang="ko-KR" dirty="0" smtClean="0"/>
              <a:t>4~6</a:t>
            </a:r>
            <a:r>
              <a:rPr lang="ko-KR" altLang="en-US" dirty="0" smtClean="0"/>
              <a:t>자리</a:t>
            </a: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err="1" smtClean="0"/>
              <a:t>담보주수</a:t>
            </a:r>
            <a:r>
              <a:rPr lang="en-US" altLang="ko-KR" dirty="0" smtClean="0"/>
              <a:t>(</a:t>
            </a:r>
            <a:r>
              <a:rPr lang="ko-KR" altLang="en-US" dirty="0" smtClean="0"/>
              <a:t>대출 받을 주식 수</a:t>
            </a:r>
            <a:r>
              <a:rPr lang="en-US" altLang="ko-KR" dirty="0" smtClean="0"/>
              <a:t>)</a:t>
            </a:r>
            <a:r>
              <a:rPr lang="ko-KR" altLang="en-US" dirty="0" smtClean="0"/>
              <a:t>확인 </a:t>
            </a: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사용하는 은행계좌번호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거래가능한</a:t>
            </a:r>
            <a:r>
              <a:rPr lang="ko-KR" altLang="en-US" dirty="0" smtClean="0"/>
              <a:t> 정상계좌 등록</a:t>
            </a:r>
            <a:r>
              <a:rPr lang="en-US" altLang="ko-KR" dirty="0" smtClean="0"/>
              <a:t>) </a:t>
            </a:r>
            <a:r>
              <a:rPr lang="ko-KR" altLang="en-US" dirty="0" smtClean="0"/>
              <a:t>입력</a:t>
            </a: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휴대폰 본인인증</a:t>
            </a: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ko-KR" dirty="0" smtClean="0"/>
              <a:t> ‘</a:t>
            </a:r>
            <a:r>
              <a:rPr lang="ko-KR" altLang="en-US" dirty="0" smtClean="0"/>
              <a:t>확인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버튼 클릭</a:t>
            </a:r>
            <a:endParaRPr lang="ko-KR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28" y="539551"/>
            <a:ext cx="2799581" cy="6776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404664" y="4162574"/>
            <a:ext cx="2664296" cy="409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404664" y="4860032"/>
            <a:ext cx="2664296" cy="4101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59845" y="6300192"/>
            <a:ext cx="2465099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648797" y="539552"/>
            <a:ext cx="2672434" cy="1512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789040" y="5270145"/>
            <a:ext cx="1263913" cy="2414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057318" y="6156175"/>
            <a:ext cx="1263913" cy="4567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/>
          <p:cNvCxnSpPr>
            <a:endCxn id="15" idx="1"/>
          </p:cNvCxnSpPr>
          <p:nvPr/>
        </p:nvCxnSpPr>
        <p:spPr>
          <a:xfrm>
            <a:off x="4420996" y="5511549"/>
            <a:ext cx="636322" cy="872997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797" y="6772622"/>
            <a:ext cx="2747784" cy="54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8" descr="flow_2025-08-07_16554082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788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대출신청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37</a:t>
            </a:fld>
            <a:endParaRPr lang="ko-KR" altLang="en-US" dirty="0"/>
          </a:p>
        </p:txBody>
      </p:sp>
      <p:sp>
        <p:nvSpPr>
          <p:cNvPr id="14" name="object 3"/>
          <p:cNvSpPr txBox="1"/>
          <p:nvPr/>
        </p:nvSpPr>
        <p:spPr>
          <a:xfrm>
            <a:off x="20563" y="7218050"/>
            <a:ext cx="7094810" cy="143628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298450" marR="5079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Malgun Gothic"/>
                <a:cs typeface="Malgun Gothic"/>
              </a:rPr>
              <a:t> </a:t>
            </a:r>
            <a:r>
              <a:rPr lang="ko-KR" altLang="en-US" dirty="0" smtClean="0">
                <a:latin typeface="Malgun Gothic"/>
                <a:cs typeface="Malgun Gothic"/>
              </a:rPr>
              <a:t>동의 사항에 동의</a:t>
            </a:r>
            <a:endParaRPr lang="en-US" altLang="ko-KR" dirty="0" smtClean="0">
              <a:latin typeface="Malgun Gothic"/>
              <a:cs typeface="Malgun Gothic"/>
            </a:endParaRPr>
          </a:p>
          <a:p>
            <a:pPr marL="298450" marR="5079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ko-KR" altLang="en-US" dirty="0" smtClean="0">
                <a:latin typeface="Malgun Gothic"/>
                <a:cs typeface="Malgun Gothic"/>
              </a:rPr>
              <a:t> </a:t>
            </a:r>
            <a:r>
              <a:rPr dirty="0" err="1" smtClean="0">
                <a:latin typeface="Malgun Gothic"/>
                <a:cs typeface="Malgun Gothic"/>
              </a:rPr>
              <a:t>상품설명서</a:t>
            </a:r>
            <a:r>
              <a:rPr lang="en-US" dirty="0" smtClean="0">
                <a:latin typeface="Malgun Gothic"/>
                <a:cs typeface="Malgun Gothic"/>
              </a:rPr>
              <a:t> ‘</a:t>
            </a:r>
            <a:r>
              <a:rPr lang="ko-KR" altLang="en-US" dirty="0" err="1" smtClean="0">
                <a:latin typeface="Malgun Gothic"/>
                <a:cs typeface="Malgun Gothic"/>
              </a:rPr>
              <a:t>자세히보기</a:t>
            </a:r>
            <a:r>
              <a:rPr lang="en-US" altLang="ko-KR" dirty="0" smtClean="0">
                <a:latin typeface="Malgun Gothic"/>
                <a:cs typeface="Malgun Gothic"/>
              </a:rPr>
              <a:t>’,</a:t>
            </a:r>
            <a:r>
              <a:rPr lang="ko-KR" altLang="en-US" dirty="0" smtClean="0"/>
              <a:t> </a:t>
            </a:r>
            <a:r>
              <a:rPr lang="ko-KR" altLang="en-US" u="sng" dirty="0" smtClean="0"/>
              <a:t>끝 페이지까지</a:t>
            </a:r>
            <a:r>
              <a:rPr lang="ko-KR" altLang="en-US" dirty="0" smtClean="0"/>
              <a:t> 확인</a:t>
            </a:r>
            <a:r>
              <a:rPr lang="en-US" altLang="ko-KR" dirty="0" smtClean="0"/>
              <a:t>, 6</a:t>
            </a:r>
            <a:r>
              <a:rPr lang="ko-KR" altLang="en-US" dirty="0" smtClean="0"/>
              <a:t>개 문항 확인 후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예</a:t>
            </a:r>
            <a:r>
              <a:rPr lang="en-US" altLang="ko-KR" dirty="0" smtClean="0"/>
              <a:t>“ </a:t>
            </a:r>
            <a:r>
              <a:rPr lang="ko-KR" altLang="en-US" dirty="0" smtClean="0"/>
              <a:t>체크 </a:t>
            </a:r>
            <a:endParaRPr lang="en-US" spc="10" dirty="0" smtClean="0">
              <a:latin typeface="Malgun Gothic"/>
              <a:cs typeface="Malgun Gothic"/>
            </a:endParaRPr>
          </a:p>
          <a:p>
            <a:pPr marL="298450" marR="5079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spc="10" dirty="0" smtClean="0">
                <a:latin typeface="Malgun Gothic"/>
                <a:cs typeface="Malgun Gothic"/>
              </a:rPr>
              <a:t> </a:t>
            </a:r>
            <a:r>
              <a:rPr dirty="0" err="1" smtClean="0">
                <a:latin typeface="Malgun Gothic"/>
                <a:cs typeface="Malgun Gothic"/>
              </a:rPr>
              <a:t>여신거래약관</a:t>
            </a:r>
            <a:r>
              <a:rPr lang="en-US" dirty="0" smtClean="0">
                <a:latin typeface="Malgun Gothic"/>
                <a:cs typeface="Malgun Gothic"/>
              </a:rPr>
              <a:t>, </a:t>
            </a:r>
            <a:r>
              <a:rPr lang="ko-KR" altLang="en-US" dirty="0" smtClean="0">
                <a:latin typeface="Malgun Gothic"/>
                <a:cs typeface="Malgun Gothic"/>
              </a:rPr>
              <a:t>중요사항 안내</a:t>
            </a:r>
            <a:r>
              <a:rPr spc="-10" dirty="0" smtClean="0">
                <a:latin typeface="Malgun Gothic"/>
                <a:cs typeface="Malgun Gothic"/>
              </a:rPr>
              <a:t> </a:t>
            </a:r>
            <a:r>
              <a:rPr lang="en-US" spc="-10" dirty="0">
                <a:latin typeface="Malgun Gothic"/>
                <a:cs typeface="Malgun Gothic"/>
              </a:rPr>
              <a:t>'</a:t>
            </a:r>
            <a:r>
              <a:rPr dirty="0" err="1" smtClean="0">
                <a:latin typeface="Malgun Gothic"/>
                <a:cs typeface="Malgun Gothic"/>
              </a:rPr>
              <a:t>자세히보기</a:t>
            </a:r>
            <a:r>
              <a:rPr lang="en-US" dirty="0" smtClean="0">
                <a:latin typeface="Malgun Gothic"/>
                <a:cs typeface="Malgun Gothic"/>
              </a:rPr>
              <a:t>‘ </a:t>
            </a:r>
            <a:r>
              <a:rPr lang="ko-KR" altLang="en-US" dirty="0" smtClean="0">
                <a:latin typeface="Malgun Gothic"/>
                <a:cs typeface="Malgun Gothic"/>
              </a:rPr>
              <a:t>클릭</a:t>
            </a:r>
            <a:endParaRPr lang="en-US" dirty="0" smtClean="0">
              <a:latin typeface="Malgun Gothic"/>
              <a:cs typeface="Malgun Gothic"/>
            </a:endParaRPr>
          </a:p>
          <a:p>
            <a:pPr marL="298450" marR="5079" indent="-28575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Malgun Gothic"/>
                <a:cs typeface="Malgun Gothic"/>
              </a:rPr>
              <a:t> </a:t>
            </a:r>
            <a:r>
              <a:rPr dirty="0" err="1" smtClean="0">
                <a:latin typeface="Malgun Gothic"/>
                <a:cs typeface="Malgun Gothic"/>
              </a:rPr>
              <a:t>동의사항</a:t>
            </a:r>
            <a:r>
              <a:rPr spc="10" dirty="0" smtClean="0">
                <a:latin typeface="Malgun Gothic"/>
                <a:cs typeface="Malgun Gothic"/>
              </a:rPr>
              <a:t> </a:t>
            </a:r>
            <a:r>
              <a:rPr dirty="0" err="1">
                <a:latin typeface="Malgun Gothic"/>
                <a:cs typeface="Malgun Gothic"/>
              </a:rPr>
              <a:t>체크박스</a:t>
            </a:r>
            <a:r>
              <a:rPr spc="-5" dirty="0">
                <a:latin typeface="Malgun Gothic"/>
                <a:cs typeface="Malgun Gothic"/>
              </a:rPr>
              <a:t> </a:t>
            </a:r>
            <a:r>
              <a:rPr dirty="0" err="1" smtClean="0">
                <a:latin typeface="Malgun Gothic"/>
                <a:cs typeface="Malgun Gothic"/>
              </a:rPr>
              <a:t>체크</a:t>
            </a:r>
            <a:r>
              <a:rPr lang="en-US" dirty="0" smtClean="0">
                <a:latin typeface="Malgun Gothic"/>
                <a:cs typeface="Malgun Gothic"/>
              </a:rPr>
              <a:t> </a:t>
            </a:r>
            <a:r>
              <a:rPr lang="ko-KR" altLang="en-US" dirty="0" smtClean="0">
                <a:latin typeface="Malgun Gothic"/>
                <a:cs typeface="Malgun Gothic"/>
              </a:rPr>
              <a:t>및</a:t>
            </a:r>
            <a:r>
              <a:rPr spc="-10" dirty="0">
                <a:latin typeface="Malgun Gothic"/>
                <a:cs typeface="Malgun Gothic"/>
              </a:rPr>
              <a:t> </a:t>
            </a:r>
            <a:r>
              <a:rPr dirty="0" err="1" smtClean="0">
                <a:latin typeface="Malgun Gothic"/>
                <a:cs typeface="Malgun Gothic"/>
              </a:rPr>
              <a:t>하단에</a:t>
            </a:r>
            <a:r>
              <a:rPr spc="10" dirty="0">
                <a:latin typeface="Malgun Gothic"/>
                <a:cs typeface="Malgun Gothic"/>
              </a:rPr>
              <a:t> </a:t>
            </a:r>
            <a:r>
              <a:rPr lang="en-US" spc="10" dirty="0">
                <a:latin typeface="Malgun Gothic"/>
                <a:cs typeface="Malgun Gothic"/>
              </a:rPr>
              <a:t>'</a:t>
            </a:r>
            <a:r>
              <a:rPr spc="-25" dirty="0" err="1">
                <a:latin typeface="Malgun Gothic"/>
                <a:cs typeface="Malgun Gothic"/>
              </a:rPr>
              <a:t>확인</a:t>
            </a:r>
            <a:r>
              <a:rPr lang="en-US" spc="-25" dirty="0">
                <a:latin typeface="Malgun Gothic"/>
                <a:cs typeface="Malgun Gothic"/>
              </a:rPr>
              <a:t>'</a:t>
            </a:r>
            <a:r>
              <a:rPr spc="-25" dirty="0">
                <a:latin typeface="Malgun Gothic"/>
                <a:cs typeface="Malgun Gothic"/>
              </a:rPr>
              <a:t> </a:t>
            </a:r>
            <a:r>
              <a:rPr dirty="0" err="1" smtClean="0">
                <a:latin typeface="Malgun Gothic"/>
                <a:cs typeface="Malgun Gothic"/>
              </a:rPr>
              <a:t>버튼</a:t>
            </a:r>
            <a:endParaRPr dirty="0">
              <a:latin typeface="Malgun Gothic"/>
              <a:cs typeface="Malgun Gothic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2564904" y="4600549"/>
            <a:ext cx="3816424" cy="2445139"/>
            <a:chOff x="2458723" y="3960462"/>
            <a:chExt cx="3824506" cy="3570263"/>
          </a:xfrm>
        </p:grpSpPr>
        <p:grpSp>
          <p:nvGrpSpPr>
            <p:cNvPr id="16" name="그룹 15"/>
            <p:cNvGrpSpPr/>
            <p:nvPr/>
          </p:nvGrpSpPr>
          <p:grpSpPr>
            <a:xfrm>
              <a:off x="4298065" y="3990016"/>
              <a:ext cx="1985164" cy="3243483"/>
              <a:chOff x="2448356" y="3995893"/>
              <a:chExt cx="1985164" cy="3243483"/>
            </a:xfrm>
          </p:grpSpPr>
          <p:pic>
            <p:nvPicPr>
              <p:cNvPr id="22" name="그림 2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954"/>
              <a:stretch/>
            </p:blipFill>
            <p:spPr bwMode="auto">
              <a:xfrm>
                <a:off x="2448356" y="3995893"/>
                <a:ext cx="1985164" cy="32434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직사각형 22"/>
              <p:cNvSpPr/>
              <p:nvPr/>
            </p:nvSpPr>
            <p:spPr>
              <a:xfrm>
                <a:off x="2567349" y="5789708"/>
                <a:ext cx="277542" cy="138716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7" name="그룹 16"/>
            <p:cNvGrpSpPr/>
            <p:nvPr/>
          </p:nvGrpSpPr>
          <p:grpSpPr>
            <a:xfrm>
              <a:off x="2458723" y="3960462"/>
              <a:ext cx="1828948" cy="3570263"/>
              <a:chOff x="2458723" y="3960462"/>
              <a:chExt cx="1828948" cy="3570263"/>
            </a:xfrm>
          </p:grpSpPr>
          <p:pic>
            <p:nvPicPr>
              <p:cNvPr id="18" name="그림 1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673"/>
              <a:stretch/>
            </p:blipFill>
            <p:spPr bwMode="auto">
              <a:xfrm>
                <a:off x="2458723" y="3960462"/>
                <a:ext cx="1828948" cy="3570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직사각형 18"/>
              <p:cNvSpPr/>
              <p:nvPr/>
            </p:nvSpPr>
            <p:spPr>
              <a:xfrm>
                <a:off x="3173738" y="4205020"/>
                <a:ext cx="411146" cy="31657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직사각형 19"/>
              <p:cNvSpPr/>
              <p:nvPr/>
            </p:nvSpPr>
            <p:spPr>
              <a:xfrm>
                <a:off x="3167346" y="7084205"/>
                <a:ext cx="411146" cy="31657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82631" y="537030"/>
            <a:ext cx="2198266" cy="6407439"/>
            <a:chOff x="6598" y="503548"/>
            <a:chExt cx="2426374" cy="6876764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2" t="2744" b="61036"/>
            <a:stretch/>
          </p:blipFill>
          <p:spPr>
            <a:xfrm>
              <a:off x="6598" y="503548"/>
              <a:ext cx="2426374" cy="6876764"/>
            </a:xfrm>
            <a:prstGeom prst="rect">
              <a:avLst/>
            </a:prstGeom>
          </p:spPr>
        </p:pic>
        <p:sp>
          <p:nvSpPr>
            <p:cNvPr id="9" name="직사각형 8"/>
            <p:cNvSpPr/>
            <p:nvPr/>
          </p:nvSpPr>
          <p:spPr>
            <a:xfrm>
              <a:off x="47972" y="5256451"/>
              <a:ext cx="212676" cy="32366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47972" y="7056651"/>
              <a:ext cx="212676" cy="32366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3134360" y="540825"/>
            <a:ext cx="2125203" cy="3797080"/>
            <a:chOff x="2545583" y="619879"/>
            <a:chExt cx="2486913" cy="4032448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2" t="39321" r="-760" b="41155"/>
            <a:stretch/>
          </p:blipFill>
          <p:spPr>
            <a:xfrm>
              <a:off x="2545583" y="619879"/>
              <a:ext cx="2486913" cy="4032448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2545583" y="1855798"/>
              <a:ext cx="241820" cy="52130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4368317" y="1259632"/>
              <a:ext cx="568423" cy="2381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368318" y="3122495"/>
              <a:ext cx="572849" cy="347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4372745" y="949484"/>
              <a:ext cx="568423" cy="2381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41" name="직선 화살표 연결선 40"/>
          <p:cNvCxnSpPr/>
          <p:nvPr/>
        </p:nvCxnSpPr>
        <p:spPr>
          <a:xfrm>
            <a:off x="5259563" y="949154"/>
            <a:ext cx="495848" cy="3618874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22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대출신청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38</a:t>
            </a:fld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4974" y="6900104"/>
            <a:ext cx="6134250" cy="1700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/>
              <a:t>동의사항에 동의</a:t>
            </a:r>
            <a:endParaRPr lang="en-US" altLang="ko-KR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dirty="0" smtClean="0">
                <a:solidFill>
                  <a:srgbClr val="FF0000"/>
                </a:solidFill>
              </a:rPr>
              <a:t>해외거주자 및 납세의무 해당 시</a:t>
            </a:r>
            <a:r>
              <a:rPr lang="ko-KR" altLang="en-US" dirty="0" smtClean="0"/>
              <a:t> 본인확인서 추가작성</a:t>
            </a:r>
            <a:endParaRPr lang="en-US" altLang="ko-KR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dirty="0" err="1" smtClean="0"/>
              <a:t>자금의실제소유자</a:t>
            </a:r>
            <a:r>
              <a:rPr lang="ko-KR" altLang="en-US" dirty="0" smtClean="0"/>
              <a:t> </a:t>
            </a:r>
            <a:r>
              <a:rPr lang="en-US" altLang="ko-KR" dirty="0" smtClean="0"/>
              <a:t>: “</a:t>
            </a:r>
            <a:r>
              <a:rPr lang="ko-KR" altLang="en-US" dirty="0" smtClean="0"/>
              <a:t>예</a:t>
            </a:r>
            <a:r>
              <a:rPr lang="en-US" altLang="ko-KR" dirty="0" smtClean="0"/>
              <a:t>”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 smtClean="0"/>
              <a:t>‘</a:t>
            </a:r>
            <a:r>
              <a:rPr lang="ko-KR" altLang="en-US" dirty="0" smtClean="0"/>
              <a:t>확인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버튼 클릭</a:t>
            </a:r>
            <a:endParaRPr lang="en-US" altLang="ko-KR" dirty="0"/>
          </a:p>
        </p:txBody>
      </p:sp>
      <p:grpSp>
        <p:nvGrpSpPr>
          <p:cNvPr id="17" name="그룹 16"/>
          <p:cNvGrpSpPr/>
          <p:nvPr/>
        </p:nvGrpSpPr>
        <p:grpSpPr>
          <a:xfrm>
            <a:off x="185350" y="1331640"/>
            <a:ext cx="2955621" cy="4621283"/>
            <a:chOff x="160610" y="1318869"/>
            <a:chExt cx="2955621" cy="4621283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2" t="59221" r="-760" b="21952"/>
            <a:stretch/>
          </p:blipFill>
          <p:spPr>
            <a:xfrm>
              <a:off x="160610" y="1318869"/>
              <a:ext cx="2955621" cy="4621283"/>
            </a:xfrm>
            <a:prstGeom prst="rect">
              <a:avLst/>
            </a:prstGeom>
          </p:spPr>
        </p:pic>
        <p:sp>
          <p:nvSpPr>
            <p:cNvPr id="6" name="직사각형 5"/>
            <p:cNvSpPr/>
            <p:nvPr/>
          </p:nvSpPr>
          <p:spPr>
            <a:xfrm>
              <a:off x="188640" y="3059832"/>
              <a:ext cx="241820" cy="31273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88640" y="5220071"/>
              <a:ext cx="1512168" cy="58244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3284984" y="1181238"/>
            <a:ext cx="2955621" cy="4621283"/>
            <a:chOff x="3284984" y="1181238"/>
            <a:chExt cx="2955621" cy="4621283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4" t="78022" r="208" b="3151"/>
            <a:stretch/>
          </p:blipFill>
          <p:spPr>
            <a:xfrm>
              <a:off x="3284984" y="1181238"/>
              <a:ext cx="2955621" cy="4621283"/>
            </a:xfrm>
            <a:prstGeom prst="rect">
              <a:avLst/>
            </a:prstGeom>
          </p:spPr>
        </p:pic>
        <p:sp>
          <p:nvSpPr>
            <p:cNvPr id="8" name="직사각형 7"/>
            <p:cNvSpPr/>
            <p:nvPr/>
          </p:nvSpPr>
          <p:spPr>
            <a:xfrm>
              <a:off x="3302099" y="2555777"/>
              <a:ext cx="414935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3429000" y="3084534"/>
              <a:ext cx="261849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c</a:t>
              </a:r>
              <a:endParaRPr lang="ko-KR" altLang="en-US" dirty="0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4581128" y="5436096"/>
              <a:ext cx="414935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777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대출신청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39</a:t>
            </a:fld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32656" y="6835548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개인신용정보 수집</a:t>
            </a:r>
            <a:r>
              <a:rPr lang="en-US" altLang="ko-KR" dirty="0" smtClean="0"/>
              <a:t>/</a:t>
            </a:r>
            <a:r>
              <a:rPr lang="ko-KR" altLang="en-US" dirty="0" smtClean="0"/>
              <a:t>이용</a:t>
            </a:r>
            <a:r>
              <a:rPr lang="en-US" altLang="ko-KR" dirty="0" smtClean="0"/>
              <a:t>/</a:t>
            </a:r>
            <a:r>
              <a:rPr lang="ko-KR" altLang="en-US" dirty="0" smtClean="0"/>
              <a:t>제공동의서 확인</a:t>
            </a: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b="1" dirty="0" smtClean="0">
                <a:solidFill>
                  <a:srgbClr val="FF0000"/>
                </a:solidFill>
              </a:rPr>
              <a:t>대출신청 완료 메시지 확인</a:t>
            </a:r>
            <a:endParaRPr lang="en-US" altLang="ko-KR" b="1" dirty="0" smtClean="0">
              <a:solidFill>
                <a:srgbClr val="FF0000"/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726533"/>
            <a:ext cx="2237036" cy="603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d:\Users\ksfc\Desktop\우리사주\★검토사안\201904_모바일뱅킹매뉴얼\4-(1) 대출신청\Screenshot_20190411-151200_증권금융뱅킹 Pl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936" y="726311"/>
            <a:ext cx="2160240" cy="603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169" y="6376604"/>
            <a:ext cx="2232248" cy="441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573016" y="3311860"/>
            <a:ext cx="1368152" cy="1260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46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그룹 28"/>
          <p:cNvGrpSpPr/>
          <p:nvPr/>
        </p:nvGrpSpPr>
        <p:grpSpPr>
          <a:xfrm>
            <a:off x="397881" y="670895"/>
            <a:ext cx="1902950" cy="4189137"/>
            <a:chOff x="1165300" y="1954677"/>
            <a:chExt cx="1904930" cy="4805263"/>
          </a:xfrm>
        </p:grpSpPr>
        <p:pic>
          <p:nvPicPr>
            <p:cNvPr id="30" name="Picture 2" descr="S:\ITO-SI(모바일뱅킹 전용 증권담보대출 개발 및 공통환경 개선)\3000.업무\3400.UIUX기획\3420.디자인\전체이미지_241202\메인\1_메인_비로그인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7146"/>
            <a:stretch/>
          </p:blipFill>
          <p:spPr bwMode="auto">
            <a:xfrm>
              <a:off x="1165300" y="1954677"/>
              <a:ext cx="1904930" cy="480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S:\ITO-SI(모바일뱅킹 전용 증권담보대출 개발 및 공통환경 개선)\3000.업무\3400.UIUX기획\3420.디자인\전체이미지_241202\메인\1_메인_비로그인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8" t="95674" r="1718"/>
            <a:stretch/>
          </p:blipFill>
          <p:spPr bwMode="auto">
            <a:xfrm>
              <a:off x="1189282" y="6355209"/>
              <a:ext cx="1839486" cy="330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9" name="Picture 5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19"/>
          <a:stretch/>
        </p:blipFill>
        <p:spPr bwMode="auto">
          <a:xfrm>
            <a:off x="332655" y="4991115"/>
            <a:ext cx="1998000" cy="3661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ko-KR" dirty="0" smtClean="0"/>
              <a:t>1. </a:t>
            </a:r>
            <a:r>
              <a:rPr lang="ko-KR" altLang="en-US" dirty="0" smtClean="0"/>
              <a:t>회원가입</a:t>
            </a:r>
            <a:endParaRPr lang="ko-KR" altLang="en-US" dirty="0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>
          <a:xfrm>
            <a:off x="3140971" y="8934174"/>
            <a:ext cx="576063" cy="151470"/>
          </a:xfrm>
        </p:spPr>
        <p:txBody>
          <a:bodyPr/>
          <a:lstStyle/>
          <a:p>
            <a:fld id="{FC7CBAAD-2C6F-4F95-B458-8F4DC690242F}" type="slidenum">
              <a:rPr lang="ko-KR" altLang="en-US" smtClean="0"/>
              <a:t>4</a:t>
            </a:fld>
            <a:endParaRPr lang="ko-KR" altLang="en-US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187" y="5146888"/>
            <a:ext cx="1111827" cy="2286000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285" y="5146888"/>
            <a:ext cx="1111827" cy="2286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355" y="5146888"/>
            <a:ext cx="1111827" cy="2286000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619" y="5146888"/>
            <a:ext cx="1111827" cy="2286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60046" y="827584"/>
            <a:ext cx="3073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smtClean="0"/>
              <a:t>메인화면 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회원가입</a:t>
            </a:r>
            <a:endParaRPr lang="en-US" altLang="ko-KR" dirty="0" smtClean="0"/>
          </a:p>
        </p:txBody>
      </p:sp>
      <p:sp>
        <p:nvSpPr>
          <p:cNvPr id="14" name="직사각형 13"/>
          <p:cNvSpPr/>
          <p:nvPr/>
        </p:nvSpPr>
        <p:spPr>
          <a:xfrm>
            <a:off x="528198" y="3010684"/>
            <a:ext cx="163682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604701" y="5862636"/>
            <a:ext cx="696130" cy="9597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017100" y="6608802"/>
            <a:ext cx="555914" cy="4272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4096962" y="6608802"/>
            <a:ext cx="555914" cy="4272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5177268" y="6608802"/>
            <a:ext cx="555914" cy="4272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1318656" y="6986985"/>
            <a:ext cx="984808" cy="3628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/>
          <p:cNvCxnSpPr>
            <a:stCxn id="15" idx="2"/>
            <a:endCxn id="24" idx="0"/>
          </p:cNvCxnSpPr>
          <p:nvPr/>
        </p:nvCxnSpPr>
        <p:spPr>
          <a:xfrm flipH="1">
            <a:off x="1811060" y="6822427"/>
            <a:ext cx="141706" cy="164558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649782" y="7823024"/>
            <a:ext cx="361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약관 동의 후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확인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버튼 클릭</a:t>
            </a:r>
            <a:endParaRPr lang="en-US" altLang="ko-KR" dirty="0" smtClean="0"/>
          </a:p>
        </p:txBody>
      </p:sp>
      <p:cxnSp>
        <p:nvCxnSpPr>
          <p:cNvPr id="26" name="직선 화살표 연결선 25"/>
          <p:cNvCxnSpPr>
            <a:stCxn id="14" idx="2"/>
            <a:endCxn id="15" idx="0"/>
          </p:cNvCxnSpPr>
          <p:nvPr/>
        </p:nvCxnSpPr>
        <p:spPr>
          <a:xfrm>
            <a:off x="1346612" y="3298716"/>
            <a:ext cx="606154" cy="2563920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85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594988"/>
            <a:ext cx="2001289" cy="3688980"/>
          </a:xfrm>
          <a:prstGeom prst="rect">
            <a:avLst/>
          </a:prstGeom>
        </p:spPr>
      </p:pic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5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39" y="4572347"/>
            <a:ext cx="2001289" cy="41148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937" y="4572000"/>
            <a:ext cx="1111827" cy="2286000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764" y="4572347"/>
            <a:ext cx="1111827" cy="2286000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937" y="6858347"/>
            <a:ext cx="1111827" cy="2286000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764" y="6858347"/>
            <a:ext cx="1111827" cy="2286000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333" y="4572000"/>
            <a:ext cx="2001289" cy="411480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926800" y="2414158"/>
            <a:ext cx="696130" cy="2136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38419" y="3635896"/>
            <a:ext cx="696130" cy="2136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/>
          <p:cNvCxnSpPr>
            <a:stCxn id="10" idx="2"/>
            <a:endCxn id="19" idx="0"/>
          </p:cNvCxnSpPr>
          <p:nvPr/>
        </p:nvCxnSpPr>
        <p:spPr>
          <a:xfrm flipH="1">
            <a:off x="786484" y="2627784"/>
            <a:ext cx="488381" cy="1008112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52117" y="594988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성명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주민등록번호 입력 및 실명확인</a:t>
            </a: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휴대폰 본인인증 통해 본인확인</a:t>
            </a: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ko-K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이후 고객정보 입력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우편물 및 </a:t>
            </a:r>
            <a:r>
              <a:rPr lang="ko-KR" altLang="en-US" dirty="0" err="1" smtClean="0"/>
              <a:t>이메일</a:t>
            </a:r>
            <a:r>
              <a:rPr lang="en-US" altLang="ko-KR" dirty="0" smtClean="0"/>
              <a:t>,  SMS </a:t>
            </a:r>
            <a:r>
              <a:rPr lang="ko-KR" altLang="en-US" dirty="0" smtClean="0"/>
              <a:t>수신여부 체크 후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확인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버튼 클릭</a:t>
            </a:r>
            <a:endParaRPr lang="en-US" altLang="ko-KR" dirty="0" smtClean="0"/>
          </a:p>
        </p:txBody>
      </p:sp>
      <p:sp>
        <p:nvSpPr>
          <p:cNvPr id="22" name="직사각형 21"/>
          <p:cNvSpPr/>
          <p:nvPr/>
        </p:nvSpPr>
        <p:spPr>
          <a:xfrm>
            <a:off x="5573735" y="7656342"/>
            <a:ext cx="1000645" cy="4481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화살표 연결선 22"/>
          <p:cNvCxnSpPr>
            <a:stCxn id="19" idx="2"/>
          </p:cNvCxnSpPr>
          <p:nvPr/>
        </p:nvCxnSpPr>
        <p:spPr>
          <a:xfrm>
            <a:off x="786484" y="3849522"/>
            <a:ext cx="4946772" cy="3806820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회원가입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9045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779654"/>
            <a:ext cx="2001289" cy="41148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회원가입</a:t>
            </a:r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92696" y="615617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ko-KR" altLang="en-US" dirty="0" smtClean="0"/>
              <a:t>회원가입 완료 확인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99811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259632"/>
            <a:ext cx="6858000" cy="19600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z="4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4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인증수단 발급 및 등록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BAAD-2C6F-4F95-B458-8F4DC690242F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284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4435-86DE-4485-96AF-46B12DF04611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04664" y="8128616"/>
            <a:ext cx="5598986" cy="338554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ko-KR" altLang="en-US" sz="1600" kern="1000" dirty="0"/>
              <a:t>자세한 절차는 아래 </a:t>
            </a:r>
            <a:r>
              <a:rPr lang="ko-KR" altLang="en-US" sz="1600" kern="1000" dirty="0" smtClean="0"/>
              <a:t>단계 </a:t>
            </a:r>
            <a:r>
              <a:rPr lang="ko-KR" altLang="en-US" sz="1600" kern="1000" dirty="0"/>
              <a:t>참조 </a:t>
            </a:r>
            <a:endParaRPr lang="en-US" altLang="ko-KR" sz="1600" kern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404664" y="779654"/>
            <a:ext cx="3888432" cy="3693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marL="342801" indent="-342801">
              <a:buFont typeface="Wingdings" panose="05000000000000000000" pitchFamily="2" charset="2"/>
              <a:buChar char="Ø"/>
            </a:pPr>
            <a:endParaRPr lang="en-US" altLang="ko-KR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578019" y="918843"/>
            <a:ext cx="5425631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lIns="91413" tIns="45706" rIns="91413" bIns="45706" rtlCol="0">
            <a:spAutoFit/>
          </a:bodyPr>
          <a:lstStyle/>
          <a:p>
            <a:r>
              <a:rPr lang="ko-KR" altLang="en-US" sz="1600" dirty="0"/>
              <a:t>☞ 대출거래를 위해 </a:t>
            </a:r>
            <a:r>
              <a:rPr lang="ko-KR" altLang="en-US" sz="1600" b="1" dirty="0"/>
              <a:t>바이오 및 간편인증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금융인증서</a:t>
            </a:r>
            <a:r>
              <a:rPr lang="en-US" altLang="ko-KR" sz="1600" b="1" dirty="0"/>
              <a:t> </a:t>
            </a:r>
            <a:r>
              <a:rPr lang="ko-KR" altLang="en-US" sz="1600" b="1" dirty="0"/>
              <a:t>등      </a:t>
            </a:r>
            <a:endParaRPr lang="en-US" altLang="ko-KR" sz="1600" b="1" dirty="0"/>
          </a:p>
          <a:p>
            <a:r>
              <a:rPr lang="en-US" altLang="ko-KR" sz="1600" b="1" dirty="0">
                <a:solidFill>
                  <a:srgbClr val="0070C0"/>
                </a:solidFill>
              </a:rPr>
              <a:t>    </a:t>
            </a:r>
            <a:r>
              <a:rPr lang="ko-KR" altLang="en-US" sz="2400" b="1" dirty="0">
                <a:solidFill>
                  <a:srgbClr val="0070C0"/>
                </a:solidFill>
              </a:rPr>
              <a:t>하나를 선택</a:t>
            </a:r>
            <a:r>
              <a:rPr lang="ko-KR" altLang="en-US" sz="1600" b="1" dirty="0">
                <a:solidFill>
                  <a:srgbClr val="0070C0"/>
                </a:solidFill>
              </a:rPr>
              <a:t>하여</a:t>
            </a:r>
            <a:r>
              <a:rPr lang="ko-KR" altLang="en-US" sz="1600" dirty="0"/>
              <a:t> 로그인 필요</a:t>
            </a:r>
            <a:endParaRPr lang="en-US" altLang="ko-KR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04664" y="1787108"/>
            <a:ext cx="5904656" cy="2169825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endParaRPr lang="en-US" altLang="ko-KR" dirty="0" smtClean="0"/>
          </a:p>
          <a:p>
            <a:pPr marL="342801" indent="-342801">
              <a:buFont typeface="Wingdings" panose="05000000000000000000" pitchFamily="2" charset="2"/>
              <a:buChar char="Ø"/>
            </a:pPr>
            <a:r>
              <a:rPr lang="ko-KR" altLang="en-US" sz="1600" b="1" dirty="0"/>
              <a:t>바이오 및 간편인증</a:t>
            </a:r>
            <a:r>
              <a:rPr lang="ko-KR" altLang="en-US" sz="1600" dirty="0"/>
              <a:t> 등록 </a:t>
            </a:r>
            <a:r>
              <a:rPr lang="en-US" altLang="ko-KR" sz="1600" dirty="0"/>
              <a:t>: </a:t>
            </a:r>
            <a:r>
              <a:rPr lang="ko-KR" altLang="en-US" sz="1600" dirty="0"/>
              <a:t>신분증</a:t>
            </a:r>
            <a:r>
              <a:rPr lang="en-US" altLang="ko-KR" sz="1600" dirty="0"/>
              <a:t>(</a:t>
            </a:r>
            <a:r>
              <a:rPr lang="ko-KR" altLang="en-US" sz="1600" dirty="0"/>
              <a:t>주민등록증</a:t>
            </a:r>
            <a:r>
              <a:rPr lang="en-US" altLang="ko-KR" sz="1600" dirty="0"/>
              <a:t>, </a:t>
            </a:r>
            <a:r>
              <a:rPr lang="ko-KR" altLang="en-US" sz="1600" dirty="0"/>
              <a:t>운전면허증</a:t>
            </a:r>
            <a:r>
              <a:rPr lang="en-US" altLang="ko-KR" sz="1600" dirty="0"/>
              <a:t>) </a:t>
            </a:r>
            <a:r>
              <a:rPr lang="ko-KR" altLang="en-US" sz="1600" dirty="0"/>
              <a:t>촬영을 통해 신규 등록 가능 </a:t>
            </a:r>
            <a:r>
              <a:rPr lang="en-US" altLang="ko-KR" sz="1600" dirty="0"/>
              <a:t>   </a:t>
            </a:r>
            <a:endParaRPr lang="en-US" altLang="ko-KR" sz="1100" dirty="0"/>
          </a:p>
          <a:p>
            <a:endParaRPr lang="en-US" altLang="ko-KR" sz="1000" dirty="0"/>
          </a:p>
          <a:p>
            <a:r>
              <a:rPr lang="en-US" altLang="ko-KR" sz="1600" dirty="0"/>
              <a:t>1) </a:t>
            </a:r>
            <a:r>
              <a:rPr lang="ko-KR" altLang="en-US" sz="1600" dirty="0" err="1"/>
              <a:t>바이오인증</a:t>
            </a:r>
            <a:r>
              <a:rPr lang="ko-KR" altLang="en-US" sz="1600" dirty="0"/>
              <a:t> </a:t>
            </a:r>
            <a:r>
              <a:rPr lang="en-US" altLang="ko-KR" sz="1600" dirty="0"/>
              <a:t>: </a:t>
            </a:r>
            <a:r>
              <a:rPr lang="ko-KR" altLang="en-US" sz="1600" dirty="0"/>
              <a:t>증권금융 </a:t>
            </a:r>
            <a:r>
              <a:rPr lang="ko-KR" altLang="en-US" sz="1600" dirty="0" err="1"/>
              <a:t>뱅킹</a:t>
            </a:r>
            <a:r>
              <a:rPr lang="en-US" altLang="ko-KR" sz="1600" dirty="0"/>
              <a:t>Plus </a:t>
            </a:r>
            <a:r>
              <a:rPr lang="ko-KR" altLang="en-US" sz="1600" dirty="0"/>
              <a:t>접속 </a:t>
            </a:r>
            <a:r>
              <a:rPr lang="en-US" altLang="ko-KR" sz="1600" dirty="0"/>
              <a:t>&gt; </a:t>
            </a:r>
            <a:r>
              <a:rPr lang="ko-KR" altLang="en-US" sz="1600" dirty="0"/>
              <a:t>인증</a:t>
            </a:r>
            <a:r>
              <a:rPr lang="en-US" altLang="ko-KR" sz="1600" dirty="0"/>
              <a:t>/</a:t>
            </a:r>
            <a:r>
              <a:rPr lang="ko-KR" altLang="en-US" sz="1600" dirty="0"/>
              <a:t>보안 </a:t>
            </a:r>
            <a:r>
              <a:rPr lang="en-US" altLang="ko-KR" sz="1600" dirty="0"/>
              <a:t>&gt; </a:t>
            </a:r>
          </a:p>
          <a:p>
            <a:r>
              <a:rPr lang="en-US" altLang="ko-KR" sz="1600" dirty="0"/>
              <a:t>   </a:t>
            </a:r>
            <a:r>
              <a:rPr lang="ko-KR" altLang="en-US" sz="1600" dirty="0" err="1"/>
              <a:t>바이오인증</a:t>
            </a:r>
            <a:r>
              <a:rPr lang="ko-KR" altLang="en-US" sz="1600" dirty="0"/>
              <a:t>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바이오인증</a:t>
            </a:r>
            <a:r>
              <a:rPr lang="ko-KR" altLang="en-US" sz="1600" dirty="0"/>
              <a:t> 등록</a:t>
            </a:r>
            <a:r>
              <a:rPr lang="en-US" altLang="ko-KR" sz="1600" dirty="0"/>
              <a:t>/</a:t>
            </a:r>
            <a:r>
              <a:rPr lang="ko-KR" altLang="en-US" sz="1600" dirty="0"/>
              <a:t>재등록  </a:t>
            </a:r>
            <a:endParaRPr lang="en-US" altLang="ko-KR" sz="1600" dirty="0"/>
          </a:p>
          <a:p>
            <a:endParaRPr lang="en-US" altLang="ko-KR" sz="1100" dirty="0"/>
          </a:p>
          <a:p>
            <a:r>
              <a:rPr lang="en-US" altLang="ko-KR" sz="1600" dirty="0"/>
              <a:t>2)</a:t>
            </a:r>
            <a:r>
              <a:rPr lang="ko-KR" altLang="en-US" sz="1600" dirty="0"/>
              <a:t> 간편인증 </a:t>
            </a:r>
            <a:r>
              <a:rPr lang="en-US" altLang="ko-KR" sz="1600" dirty="0"/>
              <a:t>: </a:t>
            </a:r>
            <a:r>
              <a:rPr lang="ko-KR" altLang="en-US" sz="1600" dirty="0"/>
              <a:t>증권금융 </a:t>
            </a:r>
            <a:r>
              <a:rPr lang="ko-KR" altLang="en-US" sz="1600" dirty="0" err="1"/>
              <a:t>뱅킹</a:t>
            </a:r>
            <a:r>
              <a:rPr lang="en-US" altLang="ko-KR" sz="1600" dirty="0"/>
              <a:t>Plus </a:t>
            </a:r>
            <a:r>
              <a:rPr lang="ko-KR" altLang="en-US" sz="1600" dirty="0"/>
              <a:t>접속 </a:t>
            </a:r>
            <a:r>
              <a:rPr lang="en-US" altLang="ko-KR" sz="1600" dirty="0"/>
              <a:t>&gt; </a:t>
            </a:r>
            <a:r>
              <a:rPr lang="ko-KR" altLang="en-US" sz="1600" dirty="0"/>
              <a:t>인증</a:t>
            </a:r>
            <a:r>
              <a:rPr lang="en-US" altLang="ko-KR" sz="1600" dirty="0"/>
              <a:t>/</a:t>
            </a:r>
            <a:r>
              <a:rPr lang="ko-KR" altLang="en-US" sz="1600" dirty="0"/>
              <a:t>보안 </a:t>
            </a:r>
            <a:r>
              <a:rPr lang="en-US" altLang="ko-KR" sz="1600" dirty="0"/>
              <a:t>&gt; </a:t>
            </a:r>
          </a:p>
          <a:p>
            <a:r>
              <a:rPr lang="en-US" altLang="ko-KR" sz="1600" dirty="0"/>
              <a:t>    </a:t>
            </a:r>
            <a:r>
              <a:rPr lang="ko-KR" altLang="en-US" sz="1600" dirty="0"/>
              <a:t>간편비밀번호 또는 패턴 등록</a:t>
            </a:r>
            <a:r>
              <a:rPr lang="en-US" altLang="ko-KR" sz="1600" dirty="0"/>
              <a:t>/</a:t>
            </a:r>
            <a:r>
              <a:rPr lang="ko-KR" altLang="en-US" sz="1600" dirty="0"/>
              <a:t>재등록</a:t>
            </a:r>
            <a:endParaRPr lang="en-US" altLang="ko-KR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36919" y="4117312"/>
            <a:ext cx="5832648" cy="1892826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marL="342801" indent="-342801">
              <a:buFont typeface="Wingdings" panose="05000000000000000000" pitchFamily="2" charset="2"/>
              <a:buChar char="Ø"/>
            </a:pPr>
            <a:r>
              <a:rPr lang="ko-KR" altLang="en-US" sz="1600" b="1" kern="1000" dirty="0"/>
              <a:t>금융인증서</a:t>
            </a:r>
            <a:r>
              <a:rPr lang="ko-KR" altLang="en-US" sz="1600" kern="1000" dirty="0"/>
              <a:t> 등록 </a:t>
            </a:r>
            <a:r>
              <a:rPr lang="en-US" altLang="ko-KR" sz="1600" kern="1000" dirty="0"/>
              <a:t>: </a:t>
            </a:r>
            <a:r>
              <a:rPr lang="ko-KR" altLang="en-US" sz="1600" kern="1000" dirty="0"/>
              <a:t>기존 발급 받은 금융인증서 바탕으로 </a:t>
            </a:r>
            <a:endParaRPr lang="en-US" altLang="ko-KR" sz="1600" kern="1000" dirty="0"/>
          </a:p>
          <a:p>
            <a:r>
              <a:rPr lang="en-US" altLang="ko-KR" sz="1600" kern="1000" dirty="0"/>
              <a:t>     </a:t>
            </a:r>
            <a:r>
              <a:rPr lang="ko-KR" altLang="en-US" sz="1600" kern="1000" dirty="0"/>
              <a:t>등록 가능</a:t>
            </a:r>
            <a:r>
              <a:rPr lang="en-US" altLang="ko-KR" sz="1600" kern="1000" dirty="0"/>
              <a:t>*</a:t>
            </a:r>
          </a:p>
          <a:p>
            <a:endParaRPr lang="en-US" altLang="ko-KR" sz="500" kern="1000" dirty="0"/>
          </a:p>
          <a:p>
            <a:r>
              <a:rPr lang="en-US" altLang="ko-KR" sz="1600" dirty="0"/>
              <a:t>* </a:t>
            </a:r>
            <a:r>
              <a:rPr lang="ko-KR" altLang="en-US" sz="1600" dirty="0"/>
              <a:t>당사에서 금융인증서 발급은 불가하며</a:t>
            </a:r>
            <a:r>
              <a:rPr lang="en-US" altLang="ko-KR" sz="1600" dirty="0"/>
              <a:t>, </a:t>
            </a:r>
            <a:r>
              <a:rPr lang="ko-KR" altLang="en-US" sz="1600" dirty="0"/>
              <a:t>은행에서 발급받은  </a:t>
            </a:r>
            <a:endParaRPr lang="en-US" altLang="ko-KR" sz="1600" dirty="0"/>
          </a:p>
          <a:p>
            <a:r>
              <a:rPr lang="en-US" altLang="ko-KR" sz="1600" dirty="0"/>
              <a:t>  </a:t>
            </a:r>
            <a:r>
              <a:rPr lang="ko-KR" altLang="en-US" sz="1600" dirty="0"/>
              <a:t>금융인증서 등록 후 사용가능</a:t>
            </a:r>
            <a:endParaRPr lang="en-US" altLang="ko-KR" sz="1600" dirty="0"/>
          </a:p>
          <a:p>
            <a:pPr marL="342801" indent="-342801">
              <a:buFont typeface="Wingdings" panose="05000000000000000000" pitchFamily="2" charset="2"/>
              <a:buChar char="Ø"/>
            </a:pPr>
            <a:endParaRPr lang="en-US" altLang="ko-KR" sz="1600" kern="1000" dirty="0"/>
          </a:p>
          <a:p>
            <a:r>
              <a:rPr lang="ko-KR" altLang="en-US" sz="1600" kern="1000" dirty="0"/>
              <a:t> </a:t>
            </a:r>
            <a:r>
              <a:rPr lang="en-US" altLang="ko-KR" sz="1600" kern="1000" dirty="0"/>
              <a:t>- </a:t>
            </a:r>
            <a:r>
              <a:rPr lang="ko-KR" altLang="en-US" sz="1600" kern="1000" dirty="0"/>
              <a:t>증권금융 </a:t>
            </a:r>
            <a:r>
              <a:rPr lang="ko-KR" altLang="en-US" sz="1600" kern="1000" dirty="0" err="1"/>
              <a:t>뱅킹</a:t>
            </a:r>
            <a:r>
              <a:rPr lang="en-US" altLang="ko-KR" sz="1600" kern="1000" dirty="0"/>
              <a:t>Plus </a:t>
            </a:r>
            <a:r>
              <a:rPr lang="ko-KR" altLang="en-US" sz="1600" kern="1000" dirty="0"/>
              <a:t>접속 </a:t>
            </a:r>
            <a:r>
              <a:rPr lang="en-US" altLang="ko-KR" sz="1600" kern="1000" dirty="0"/>
              <a:t>&gt; </a:t>
            </a:r>
            <a:r>
              <a:rPr lang="ko-KR" altLang="en-US" sz="1600" kern="1000" dirty="0"/>
              <a:t>인증</a:t>
            </a:r>
            <a:r>
              <a:rPr lang="en-US" altLang="ko-KR" sz="1600" kern="1000" dirty="0"/>
              <a:t>/</a:t>
            </a:r>
            <a:r>
              <a:rPr lang="ko-KR" altLang="en-US" sz="1600" kern="1000" dirty="0"/>
              <a:t>보안 </a:t>
            </a:r>
            <a:r>
              <a:rPr lang="en-US" altLang="ko-KR" sz="1600" kern="1000" dirty="0"/>
              <a:t>&gt; </a:t>
            </a:r>
            <a:r>
              <a:rPr lang="ko-KR" altLang="en-US" sz="1600" kern="1000" dirty="0"/>
              <a:t>금융인증서 </a:t>
            </a:r>
            <a:r>
              <a:rPr lang="en-US" altLang="ko-KR" sz="1600" kern="1000" dirty="0"/>
              <a:t>&gt; </a:t>
            </a:r>
            <a:r>
              <a:rPr lang="ko-KR" altLang="en-US" sz="1600" kern="1000" dirty="0" err="1"/>
              <a:t>타기관금융인증서관리</a:t>
            </a:r>
            <a:r>
              <a:rPr lang="ko-KR" altLang="en-US" sz="1600" kern="1000" dirty="0"/>
              <a:t> </a:t>
            </a:r>
            <a:r>
              <a:rPr lang="en-US" altLang="ko-KR" sz="1600" kern="1000" dirty="0"/>
              <a:t>&gt; </a:t>
            </a:r>
            <a:r>
              <a:rPr lang="ko-KR" altLang="en-US" sz="1600" kern="1000" dirty="0"/>
              <a:t>금융인증서 등록</a:t>
            </a:r>
            <a:r>
              <a:rPr lang="en-US" altLang="ko-KR" sz="1600" kern="1000" dirty="0"/>
              <a:t>/</a:t>
            </a:r>
            <a:r>
              <a:rPr lang="ko-KR" altLang="en-US" sz="1600" kern="1000" dirty="0"/>
              <a:t>재등록</a:t>
            </a:r>
            <a:endParaRPr lang="en-US" altLang="ko-KR" sz="1600" kern="1000" dirty="0"/>
          </a:p>
        </p:txBody>
      </p:sp>
      <p:sp>
        <p:nvSpPr>
          <p:cNvPr id="9" name="TextBox 8"/>
          <p:cNvSpPr txBox="1"/>
          <p:nvPr/>
        </p:nvSpPr>
        <p:spPr>
          <a:xfrm>
            <a:off x="436894" y="6226007"/>
            <a:ext cx="5832648" cy="1815853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marL="342801" indent="-342801">
              <a:buFont typeface="Wingdings" panose="05000000000000000000" pitchFamily="2" charset="2"/>
              <a:buChar char="Ø"/>
            </a:pPr>
            <a:r>
              <a:rPr lang="ko-KR" altLang="en-US" sz="1600" b="1" kern="1000" dirty="0" err="1" smtClean="0"/>
              <a:t>클라우드</a:t>
            </a:r>
            <a:r>
              <a:rPr lang="ko-KR" altLang="en-US" sz="1600" b="1" kern="1000" dirty="0" smtClean="0"/>
              <a:t> 인증서</a:t>
            </a:r>
            <a:r>
              <a:rPr lang="ko-KR" altLang="en-US" sz="1600" kern="1000" dirty="0" smtClean="0"/>
              <a:t> 발급</a:t>
            </a:r>
            <a:r>
              <a:rPr lang="en-US" altLang="ko-KR" sz="1600" kern="1000" dirty="0" smtClean="0"/>
              <a:t>/</a:t>
            </a:r>
            <a:r>
              <a:rPr lang="ko-KR" altLang="en-US" sz="1600" kern="1000" dirty="0" smtClean="0"/>
              <a:t>등록 </a:t>
            </a:r>
            <a:r>
              <a:rPr lang="en-US" altLang="ko-KR" sz="1600" kern="1000" dirty="0"/>
              <a:t>: </a:t>
            </a:r>
            <a:r>
              <a:rPr lang="ko-KR" altLang="en-US" sz="1600" kern="1000" dirty="0" smtClean="0"/>
              <a:t>신규 </a:t>
            </a:r>
            <a:r>
              <a:rPr lang="ko-KR" altLang="en-US" sz="1600" kern="1000" dirty="0" err="1" smtClean="0"/>
              <a:t>클라우드</a:t>
            </a:r>
            <a:r>
              <a:rPr lang="ko-KR" altLang="en-US" sz="1600" kern="1000" dirty="0" smtClean="0"/>
              <a:t> 인증서 발급</a:t>
            </a:r>
            <a:r>
              <a:rPr lang="en-US" altLang="ko-KR" sz="1600" kern="1000" dirty="0" smtClean="0"/>
              <a:t>*</a:t>
            </a:r>
            <a:r>
              <a:rPr lang="ko-KR" altLang="en-US" sz="1600" kern="1000" dirty="0" smtClean="0"/>
              <a:t> 및 기존 </a:t>
            </a:r>
            <a:r>
              <a:rPr lang="ko-KR" altLang="en-US" sz="1600" kern="1000" dirty="0"/>
              <a:t>발급 받은 </a:t>
            </a:r>
            <a:r>
              <a:rPr lang="ko-KR" altLang="en-US" sz="1600" kern="1000" dirty="0" err="1" smtClean="0"/>
              <a:t>공동인증서</a:t>
            </a:r>
            <a:r>
              <a:rPr lang="ko-KR" altLang="en-US" sz="1600" kern="1000" dirty="0" smtClean="0"/>
              <a:t> </a:t>
            </a:r>
            <a:r>
              <a:rPr lang="ko-KR" altLang="en-US" sz="1600" kern="1000" dirty="0" err="1" smtClean="0"/>
              <a:t>클라우드</a:t>
            </a:r>
            <a:r>
              <a:rPr lang="ko-KR" altLang="en-US" sz="1600" kern="1000" dirty="0" smtClean="0"/>
              <a:t> 등록</a:t>
            </a:r>
            <a:endParaRPr lang="en-US" altLang="ko-KR" sz="1600" kern="1000" dirty="0" smtClean="0"/>
          </a:p>
          <a:p>
            <a:pPr marL="342801" indent="-342801">
              <a:buFont typeface="Wingdings" panose="05000000000000000000" pitchFamily="2" charset="2"/>
              <a:buChar char="Ø"/>
            </a:pPr>
            <a:endParaRPr lang="en-US" altLang="ko-KR" sz="1600" kern="1000" dirty="0" smtClean="0"/>
          </a:p>
          <a:p>
            <a:r>
              <a:rPr lang="en-US" altLang="ko-KR" sz="1600" dirty="0" smtClean="0"/>
              <a:t>* </a:t>
            </a:r>
            <a:r>
              <a:rPr lang="ko-KR" altLang="en-US" sz="1600" dirty="0" err="1" smtClean="0"/>
              <a:t>클라우드</a:t>
            </a:r>
            <a:r>
              <a:rPr lang="ko-KR" altLang="en-US" sz="1600" dirty="0" smtClean="0"/>
              <a:t> 인증서 발급 시 신분증 촬영 필요</a:t>
            </a:r>
            <a:endParaRPr lang="en-US" altLang="ko-K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kern="1000" dirty="0"/>
          </a:p>
          <a:p>
            <a:r>
              <a:rPr lang="ko-KR" altLang="en-US" sz="1600" kern="1000" dirty="0" smtClean="0"/>
              <a:t> </a:t>
            </a:r>
            <a:r>
              <a:rPr lang="en-US" altLang="ko-KR" sz="1600" kern="1000" dirty="0" smtClean="0"/>
              <a:t>- </a:t>
            </a:r>
            <a:r>
              <a:rPr lang="ko-KR" altLang="en-US" sz="1600" kern="1000" dirty="0" smtClean="0"/>
              <a:t>증권금융 뱅킹</a:t>
            </a:r>
            <a:r>
              <a:rPr lang="en-US" altLang="ko-KR" sz="1600" kern="1000" dirty="0" smtClean="0"/>
              <a:t>Plus </a:t>
            </a:r>
            <a:r>
              <a:rPr lang="ko-KR" altLang="en-US" sz="1600" kern="1000" dirty="0" smtClean="0"/>
              <a:t>접속 </a:t>
            </a:r>
            <a:r>
              <a:rPr lang="en-US" altLang="ko-KR" sz="1600" kern="1000" dirty="0" smtClean="0"/>
              <a:t>&gt; </a:t>
            </a:r>
            <a:r>
              <a:rPr lang="ko-KR" altLang="en-US" sz="1600" kern="1000" dirty="0" smtClean="0"/>
              <a:t>인증</a:t>
            </a:r>
            <a:r>
              <a:rPr lang="en-US" altLang="ko-KR" sz="1600" kern="1000" dirty="0" smtClean="0"/>
              <a:t>/</a:t>
            </a:r>
            <a:r>
              <a:rPr lang="ko-KR" altLang="en-US" sz="1600" kern="1000" dirty="0" smtClean="0"/>
              <a:t>보안 </a:t>
            </a:r>
            <a:r>
              <a:rPr lang="en-US" altLang="ko-KR" sz="1600" kern="1000" dirty="0" smtClean="0"/>
              <a:t>&gt; </a:t>
            </a:r>
            <a:r>
              <a:rPr lang="ko-KR" altLang="en-US" sz="1600" kern="1000" dirty="0" err="1" smtClean="0"/>
              <a:t>클라우드</a:t>
            </a:r>
            <a:r>
              <a:rPr lang="ko-KR" altLang="en-US" sz="1600" kern="1000" dirty="0" smtClean="0"/>
              <a:t> 인증서 </a:t>
            </a:r>
            <a:r>
              <a:rPr lang="en-US" altLang="ko-KR" sz="1600" kern="1000" dirty="0" smtClean="0"/>
              <a:t>&gt; </a:t>
            </a:r>
            <a:r>
              <a:rPr lang="ko-KR" altLang="en-US" sz="1600" kern="1000" dirty="0" err="1" smtClean="0"/>
              <a:t>클라우드인증서</a:t>
            </a:r>
            <a:r>
              <a:rPr lang="ko-KR" altLang="en-US" sz="1600" kern="1000" dirty="0" smtClean="0"/>
              <a:t> 발급</a:t>
            </a:r>
            <a:r>
              <a:rPr lang="en-US" altLang="ko-KR" sz="1600" kern="1000" dirty="0" smtClean="0"/>
              <a:t>/</a:t>
            </a:r>
            <a:r>
              <a:rPr lang="ko-KR" altLang="en-US" sz="1600" kern="1000" dirty="0" smtClean="0"/>
              <a:t>재발급 </a:t>
            </a:r>
            <a:r>
              <a:rPr lang="en-US" altLang="ko-KR" sz="1600" kern="1000" dirty="0" smtClean="0"/>
              <a:t>or </a:t>
            </a:r>
            <a:r>
              <a:rPr lang="ko-KR" altLang="en-US" sz="1600" kern="1000" dirty="0" err="1" smtClean="0"/>
              <a:t>타기관</a:t>
            </a:r>
            <a:r>
              <a:rPr lang="ko-KR" altLang="en-US" sz="1600" kern="1000" dirty="0" smtClean="0"/>
              <a:t> </a:t>
            </a:r>
            <a:r>
              <a:rPr lang="ko-KR" altLang="en-US" sz="1600" kern="1000" dirty="0" err="1" smtClean="0"/>
              <a:t>클라우드인증서</a:t>
            </a:r>
            <a:r>
              <a:rPr lang="ko-KR" altLang="en-US" sz="1600" kern="1000" dirty="0" smtClean="0"/>
              <a:t> 등록</a:t>
            </a:r>
            <a:endParaRPr lang="en-US" altLang="ko-KR" sz="1600" kern="1000" dirty="0"/>
          </a:p>
        </p:txBody>
      </p:sp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47972" y="52113"/>
            <a:ext cx="5829300" cy="332345"/>
          </a:xfrm>
        </p:spPr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인증수단 발급 및 등록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583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인증수단 발급 및 등록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바이오인증</a:t>
            </a:r>
            <a:endParaRPr lang="ko-KR" altLang="en-US" dirty="0"/>
          </a:p>
        </p:txBody>
      </p:sp>
      <p:sp>
        <p:nvSpPr>
          <p:cNvPr id="14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235845" y="8892485"/>
            <a:ext cx="386308" cy="151471"/>
          </a:xfrm>
        </p:spPr>
        <p:txBody>
          <a:bodyPr/>
          <a:lstStyle/>
          <a:p>
            <a:fld id="{35334435-86DE-4485-96AF-46B12DF04611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5"/>
          <a:stretch/>
        </p:blipFill>
        <p:spPr bwMode="auto">
          <a:xfrm>
            <a:off x="3861048" y="1222076"/>
            <a:ext cx="2590800" cy="4869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그룹 7"/>
          <p:cNvGrpSpPr/>
          <p:nvPr/>
        </p:nvGrpSpPr>
        <p:grpSpPr>
          <a:xfrm>
            <a:off x="590159" y="1043610"/>
            <a:ext cx="2018618" cy="5946144"/>
            <a:chOff x="350563" y="1317159"/>
            <a:chExt cx="1890332" cy="8149210"/>
          </a:xfrm>
        </p:grpSpPr>
        <p:pic>
          <p:nvPicPr>
            <p:cNvPr id="11" name="그림 10" descr="텍스트, 스크린샷, 소프트웨어, 번호이(가) 표시된 사진&#10;&#10;AI가 생성한 콘텐츠에는 오류가 있을 수 있습니다.">
              <a:extLst>
                <a:ext uri="{FF2B5EF4-FFF2-40B4-BE49-F238E27FC236}">
                  <a16:creationId xmlns:a16="http://schemas.microsoft.com/office/drawing/2014/main" id="{F8812034-55AB-8643-403C-81D64C0BC9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0563" y="1317159"/>
              <a:ext cx="1890332" cy="8133322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2" name="Picture 2" descr="S:\ITO-SI(모바일뱅킹 전용 증권담보대출 개발 및 공통환경 개선)\5000.개인폴더\임성민\97.메뉴얼\이미지\09.인증보안\Screenshot_20250217_16453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637"/>
            <a:stretch/>
          </p:blipFill>
          <p:spPr bwMode="auto">
            <a:xfrm>
              <a:off x="350895" y="4091943"/>
              <a:ext cx="1890000" cy="53744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S:\ITO-SI(모바일뱅킹 전용 증권담보대출 개발 및 공통환경 개선)\5000.개인폴더\임성민\97.메뉴얼\이미지\09.인증보안\Screenshot_20250217_16453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983" t="31205" r="36826" b="59766"/>
            <a:stretch/>
          </p:blipFill>
          <p:spPr bwMode="auto">
            <a:xfrm>
              <a:off x="1292046" y="3238500"/>
              <a:ext cx="287095" cy="6705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직사각형 15"/>
          <p:cNvSpPr/>
          <p:nvPr/>
        </p:nvSpPr>
        <p:spPr>
          <a:xfrm>
            <a:off x="1174422" y="6765826"/>
            <a:ext cx="355533" cy="3435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화살표 연결선 18"/>
          <p:cNvCxnSpPr/>
          <p:nvPr/>
        </p:nvCxnSpPr>
        <p:spPr>
          <a:xfrm flipH="1" flipV="1">
            <a:off x="1174419" y="2105729"/>
            <a:ext cx="166349" cy="4626324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713476" y="1907704"/>
            <a:ext cx="915324" cy="1980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/>
          <p:cNvCxnSpPr/>
          <p:nvPr/>
        </p:nvCxnSpPr>
        <p:spPr>
          <a:xfrm>
            <a:off x="1628800" y="2015718"/>
            <a:ext cx="2520280" cy="2268252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E6632DF-E28D-C665-84B7-B01CBB155A11}"/>
              </a:ext>
            </a:extLst>
          </p:cNvPr>
          <p:cNvSpPr txBox="1"/>
          <p:nvPr/>
        </p:nvSpPr>
        <p:spPr>
          <a:xfrm>
            <a:off x="476672" y="7161869"/>
            <a:ext cx="7021676" cy="1268076"/>
          </a:xfrm>
          <a:prstGeom prst="rect">
            <a:avLst/>
          </a:prstGeom>
          <a:noFill/>
        </p:spPr>
        <p:txBody>
          <a:bodyPr wrap="square" lIns="91413" tIns="45706" rIns="91413" bIns="45706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 smtClean="0"/>
              <a:t>1. </a:t>
            </a:r>
            <a:r>
              <a:rPr lang="ko-KR" altLang="en-US" sz="1600" dirty="0" smtClean="0"/>
              <a:t>증권금융 </a:t>
            </a:r>
            <a:r>
              <a:rPr lang="ko-KR" altLang="en-US" sz="1600" dirty="0"/>
              <a:t>뱅킹</a:t>
            </a:r>
            <a:r>
              <a:rPr lang="en-US" altLang="ko-KR" sz="1600" dirty="0"/>
              <a:t>Plus </a:t>
            </a:r>
            <a:r>
              <a:rPr lang="ko-KR" altLang="en-US" sz="1600" dirty="0"/>
              <a:t>접속 </a:t>
            </a:r>
            <a:r>
              <a:rPr lang="en-US" altLang="ko-KR" sz="1600" dirty="0"/>
              <a:t>&gt; </a:t>
            </a:r>
            <a:r>
              <a:rPr lang="ko-KR" altLang="en-US" sz="1600" dirty="0"/>
              <a:t>인증</a:t>
            </a:r>
            <a:r>
              <a:rPr lang="en-US" altLang="ko-KR" sz="1600" dirty="0"/>
              <a:t>/</a:t>
            </a:r>
            <a:r>
              <a:rPr lang="ko-KR" altLang="en-US" sz="1600" dirty="0"/>
              <a:t>보안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2. </a:t>
            </a:r>
            <a:r>
              <a:rPr lang="ko-KR" altLang="en-US" sz="1600" dirty="0" err="1" smtClean="0"/>
              <a:t>바이오인증</a:t>
            </a:r>
            <a:r>
              <a:rPr lang="ko-KR" altLang="en-US" sz="1600" dirty="0" smtClean="0"/>
              <a:t>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바이오인증</a:t>
            </a:r>
            <a:r>
              <a:rPr lang="ko-KR" altLang="en-US" sz="1600" dirty="0"/>
              <a:t> 안내</a:t>
            </a:r>
            <a:r>
              <a:rPr lang="en-US" altLang="ko-KR" sz="1600" dirty="0"/>
              <a:t>*</a:t>
            </a:r>
            <a:endParaRPr lang="en-US" altLang="ko-KR" sz="1600" spc="-130" dirty="0"/>
          </a:p>
          <a:p>
            <a:pPr>
              <a:lnSpc>
                <a:spcPct val="150000"/>
              </a:lnSpc>
            </a:pPr>
            <a:endParaRPr lang="en-US" altLang="ko-KR" sz="500" spc="-130" dirty="0"/>
          </a:p>
          <a:p>
            <a:pPr>
              <a:lnSpc>
                <a:spcPct val="150000"/>
              </a:lnSpc>
            </a:pPr>
            <a:r>
              <a:rPr lang="en-US" altLang="ko-KR" sz="1600" spc="-130" dirty="0"/>
              <a:t>  * </a:t>
            </a:r>
            <a:r>
              <a:rPr lang="ko-KR" altLang="en-US" sz="1600" spc="-130" dirty="0"/>
              <a:t>버튼 선택 시 </a:t>
            </a:r>
            <a:r>
              <a:rPr lang="ko-KR" altLang="en-US" sz="1600" spc="-130" dirty="0" err="1"/>
              <a:t>바이오인증</a:t>
            </a:r>
            <a:r>
              <a:rPr lang="ko-KR" altLang="en-US" sz="1600" spc="-130" dirty="0"/>
              <a:t> 등록</a:t>
            </a:r>
            <a:r>
              <a:rPr lang="en-US" altLang="ko-KR" sz="1600" spc="-130" dirty="0"/>
              <a:t>/</a:t>
            </a:r>
            <a:r>
              <a:rPr lang="ko-KR" altLang="en-US" sz="1600" spc="-130" dirty="0"/>
              <a:t>재등록 화면으로 이동하여 등록 진행 </a:t>
            </a:r>
          </a:p>
        </p:txBody>
      </p:sp>
    </p:spTree>
    <p:extLst>
      <p:ext uri="{BB962C8B-B14F-4D97-AF65-F5344CB8AC3E}">
        <p14:creationId xmlns:p14="http://schemas.microsoft.com/office/powerpoint/2010/main" val="165609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FF0000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8F90241285B3084BB339F72130DD7432" ma:contentTypeVersion="19" ma:contentTypeDescription="새 문서를 만듭니다." ma:contentTypeScope="" ma:versionID="f93b25efb6b3d60cc105c6f6815ce897">
  <xsd:schema xmlns:xsd="http://www.w3.org/2001/XMLSchema" xmlns:xs="http://www.w3.org/2001/XMLSchema" xmlns:p="http://schemas.microsoft.com/office/2006/metadata/properties" xmlns:ns2="0e2ae8a3-7e24-4926-830f-63caaafb6a67" xmlns:ns3="cf2e0112-4dc4-4fed-8d23-aa96b0ae9ed2" targetNamespace="http://schemas.microsoft.com/office/2006/metadata/properties" ma:root="true" ma:fieldsID="4c10f5ebfafeefbf9c8cd68af802c36e" ns2:_="" ns3:_="">
    <xsd:import namespace="0e2ae8a3-7e24-4926-830f-63caaafb6a67"/>
    <xsd:import namespace="cf2e0112-4dc4-4fed-8d23-aa96b0ae9ed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2ae8a3-7e24-4926-830f-63caaafb6a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이미지 태그" ma:readOnly="false" ma:fieldId="{5cf76f15-5ced-4ddc-b409-7134ff3c332f}" ma:taxonomyMulti="true" ma:sspId="717ace68-1afd-4538-93f6-185096839b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2e0112-4dc4-4fed-8d23-aa96b0ae9ed2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9eda77a6-f9e2-4177-a5e1-ef178ec8cfee}" ma:internalName="TaxCatchAll" ma:showField="CatchAllData" ma:web="cf2e0112-4dc4-4fed-8d23-aa96b0ae9e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4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5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e2ae8a3-7e24-4926-830f-63caaafb6a67">
      <Terms xmlns="http://schemas.microsoft.com/office/infopath/2007/PartnerControls"/>
    </lcf76f155ced4ddcb4097134ff3c332f>
    <TaxCatchAll xmlns="cf2e0112-4dc4-4fed-8d23-aa96b0ae9ed2" xsi:nil="true"/>
  </documentManagement>
</p:properties>
</file>

<file path=customXml/itemProps1.xml><?xml version="1.0" encoding="utf-8"?>
<ds:datastoreItem xmlns:ds="http://schemas.openxmlformats.org/officeDocument/2006/customXml" ds:itemID="{D3BEE401-7F57-43E4-BC48-08B7C262883C}"/>
</file>

<file path=customXml/itemProps2.xml><?xml version="1.0" encoding="utf-8"?>
<ds:datastoreItem xmlns:ds="http://schemas.openxmlformats.org/officeDocument/2006/customXml" ds:itemID="{6024029F-CA67-4723-8D78-83C1722F3D1C}"/>
</file>

<file path=customXml/itemProps3.xml><?xml version="1.0" encoding="utf-8"?>
<ds:datastoreItem xmlns:ds="http://schemas.openxmlformats.org/officeDocument/2006/customXml" ds:itemID="{DF2638D0-6AB2-4225-A3A2-6537B68219C4}"/>
</file>

<file path=docProps/app.xml><?xml version="1.0" encoding="utf-8"?>
<Properties xmlns="http://schemas.openxmlformats.org/officeDocument/2006/extended-properties" xmlns:vt="http://schemas.openxmlformats.org/officeDocument/2006/docPropsVTypes">
  <TotalTime>5378</TotalTime>
  <Words>1348</Words>
  <Application>Microsoft Office PowerPoint</Application>
  <PresentationFormat>화면 슬라이드 쇼(4:3)</PresentationFormat>
  <Paragraphs>261</Paragraphs>
  <Slides>39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39</vt:i4>
      </vt:variant>
    </vt:vector>
  </HeadingPairs>
  <TitlesOfParts>
    <vt:vector size="51" baseType="lpstr">
      <vt:lpstr>Adobe Gothic Std B</vt:lpstr>
      <vt:lpstr>HY견고딕</vt:lpstr>
      <vt:lpstr>HY중고딕</vt:lpstr>
      <vt:lpstr>HY헤드라인M</vt:lpstr>
      <vt:lpstr>Malgun Gothic</vt:lpstr>
      <vt:lpstr>Malgun Gothic</vt:lpstr>
      <vt:lpstr>Arial</vt:lpstr>
      <vt:lpstr>Calibri</vt:lpstr>
      <vt:lpstr>Wingdings</vt:lpstr>
      <vt:lpstr>Office 테마</vt:lpstr>
      <vt:lpstr>1_Office 테마</vt:lpstr>
      <vt:lpstr>Office Theme</vt:lpstr>
      <vt:lpstr>[증권금융 뱅킹 Plus] 조합원 대출신청 매뉴얼</vt:lpstr>
      <vt:lpstr>1. 회원가입</vt:lpstr>
      <vt:lpstr>PowerPoint 프레젠테이션</vt:lpstr>
      <vt:lpstr>1. 회원가입</vt:lpstr>
      <vt:lpstr>1. 회원가입</vt:lpstr>
      <vt:lpstr>1. 회원가입</vt:lpstr>
      <vt:lpstr>2. 인증수단 발급 및 등록</vt:lpstr>
      <vt:lpstr>2. 인증수단 발급 및 등록 </vt:lpstr>
      <vt:lpstr>2. 인증수단 발급 및 등록 : 바이오인증</vt:lpstr>
      <vt:lpstr>2. 인증수단 발급 및 등록 : 바이오인증</vt:lpstr>
      <vt:lpstr>2. 인증수단 발급 및 등록 : 바이오인증</vt:lpstr>
      <vt:lpstr>2. 인증수단 발급 및 등록 : 바이오인증</vt:lpstr>
      <vt:lpstr>2. 인증수단 발급 및 등록 : 바이오인증</vt:lpstr>
      <vt:lpstr>2. 인증수단 발급 및 등록 : 바이오인증</vt:lpstr>
      <vt:lpstr>2. 인증수단 발급 및 등록 : 간편인증</vt:lpstr>
      <vt:lpstr>2. 인증수단 발급 및 등록 : 금융인증서</vt:lpstr>
      <vt:lpstr>2. 인증수단 발급 및 등록 : 금융인증서</vt:lpstr>
      <vt:lpstr>2. 인증수단 발급 및 등록 : 금융인증서</vt:lpstr>
      <vt:lpstr>2. 인증수단 발급 및 등록 : 금융인증서</vt:lpstr>
      <vt:lpstr>PowerPoint 프레젠테이션</vt:lpstr>
      <vt:lpstr>2. 인증수단 발급 및 등록 : 클라우드 공동인증서</vt:lpstr>
      <vt:lpstr>2. 인증수단 발급 및 등록 : 클라우드 공동인증서</vt:lpstr>
      <vt:lpstr>2. 인증수단 발급 및 등록 : 클라우드 공동인증서</vt:lpstr>
      <vt:lpstr>2. 인증수단 발급 및 등록 : 클라우드 공동인증서</vt:lpstr>
      <vt:lpstr>2. 인증수단 발급 및 등록 : 클라우드 공동인증서</vt:lpstr>
      <vt:lpstr>2. 인증수단 발급 및 등록 : 클라우드 공동인증서</vt:lpstr>
      <vt:lpstr>2. 인증수단 발급 및 등록 : 클라우드 공동인증서</vt:lpstr>
      <vt:lpstr>2. 인증수단 발급 및 등록 : 클라우드 공동인증서</vt:lpstr>
      <vt:lpstr>3. 대출신청</vt:lpstr>
      <vt:lpstr> </vt:lpstr>
      <vt:lpstr> </vt:lpstr>
      <vt:lpstr>3. 대출신청</vt:lpstr>
      <vt:lpstr>3. 대출신청</vt:lpstr>
      <vt:lpstr>3. 대출신청</vt:lpstr>
      <vt:lpstr>3. 대출신청</vt:lpstr>
      <vt:lpstr>3. 대출신청 (이자납부방식이 급여공제인 경우)</vt:lpstr>
      <vt:lpstr>3. 대출신청</vt:lpstr>
      <vt:lpstr>3. 대출신청</vt:lpstr>
      <vt:lpstr>3. 대출신청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ksfc</dc:creator>
  <cp:lastModifiedBy>ksfc</cp:lastModifiedBy>
  <cp:revision>182</cp:revision>
  <cp:lastPrinted>2020-11-26T00:08:43Z</cp:lastPrinted>
  <dcterms:created xsi:type="dcterms:W3CDTF">2020-01-29T00:19:31Z</dcterms:created>
  <dcterms:modified xsi:type="dcterms:W3CDTF">2026-04-13T04:19:49Z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asoo_Trace_ID">
    <vt:lpwstr>eyJub2RlMSI6eyJkc2QiOiIwMTAwMDAwMDAwMDAxODQyIiwibG9nVGltZSI6IjIwMjItMTItMTVUMDg6NTQ6MDhaIiwicElEIjoxLCJ0cmFjZUlkIjoiMTBBNkI4NTcwMTZBNEMwNUI3Qzc1NjczQzA4NzFBQjMiLCJ1c2VyQ29kZSI6IjIxNjI5In0sIm5vZGUyIjp7ImRzZCI6IjAxMDAwMDAwMDAwMDE4NDIiLCJsb2dUaW1lIjoiMjAyMi0</vt:lpwstr>
  </property>
  <property fmtid="{D5CDD505-2E9C-101B-9397-08002B2CF9AE}" pid="3" name="MSIP_Label_84883e49-c40c-4c70-af6e-4047d87bba49_Enabled">
    <vt:lpwstr>true</vt:lpwstr>
  </property>
  <property fmtid="{D5CDD505-2E9C-101B-9397-08002B2CF9AE}" pid="4" name="MSIP_Label_84883e49-c40c-4c70-af6e-4047d87bba49_SetDate">
    <vt:lpwstr>2026-04-13T05:18:58Z</vt:lpwstr>
  </property>
  <property fmtid="{D5CDD505-2E9C-101B-9397-08002B2CF9AE}" pid="5" name="MSIP_Label_84883e49-c40c-4c70-af6e-4047d87bba49_Method">
    <vt:lpwstr>Privileged</vt:lpwstr>
  </property>
  <property fmtid="{D5CDD505-2E9C-101B-9397-08002B2CF9AE}" pid="6" name="MSIP_Label_84883e49-c40c-4c70-af6e-4047d87bba49_Name">
    <vt:lpwstr>평문 (AnyUser)</vt:lpwstr>
  </property>
  <property fmtid="{D5CDD505-2E9C-101B-9397-08002B2CF9AE}" pid="7" name="MSIP_Label_84883e49-c40c-4c70-af6e-4047d87bba49_SiteId">
    <vt:lpwstr>f85ca5f1-aa23-4252-a83a-443d333b1fe7</vt:lpwstr>
  </property>
  <property fmtid="{D5CDD505-2E9C-101B-9397-08002B2CF9AE}" pid="8" name="MSIP_Label_84883e49-c40c-4c70-af6e-4047d87bba49_ActionId">
    <vt:lpwstr>65e47cc0-edc4-4261-b31c-58ec4fcd5659</vt:lpwstr>
  </property>
  <property fmtid="{D5CDD505-2E9C-101B-9397-08002B2CF9AE}" pid="9" name="MSIP_Label_84883e49-c40c-4c70-af6e-4047d87bba49_ContentBits">
    <vt:lpwstr>0</vt:lpwstr>
  </property>
  <property fmtid="{D5CDD505-2E9C-101B-9397-08002B2CF9AE}" pid="10" name="ContentTypeId">
    <vt:lpwstr>0x0101008F90241285B3084BB339F72130DD7432</vt:lpwstr>
  </property>
</Properties>
</file>